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9" r:id="rId5"/>
    <p:sldId id="260" r:id="rId6"/>
    <p:sldId id="263" r:id="rId7"/>
    <p:sldId id="261" r:id="rId8"/>
    <p:sldId id="264" r:id="rId9"/>
    <p:sldId id="266" r:id="rId10"/>
    <p:sldId id="268" r:id="rId11"/>
    <p:sldId id="270" r:id="rId12"/>
    <p:sldId id="269" r:id="rId13"/>
    <p:sldId id="271" r:id="rId14"/>
    <p:sldId id="272" r:id="rId15"/>
    <p:sldId id="265" r:id="rId1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淺色樣式 1 - 輔色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792"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8CDEE1F7-FA67-442E-9A45-65840A257EC0}" type="datetimeFigureOut">
              <a:rPr lang="zh-TW" altLang="en-US" smtClean="0"/>
              <a:t>2014/12/11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1C3B200-B458-46C2-B5CC-62451FD3465F}" type="slidenum">
              <a:rPr lang="zh-TW" altLang="en-US" smtClean="0"/>
              <a:t>‹#›</a:t>
            </a:fld>
            <a:endParaRPr lang="zh-TW" altLang="en-US"/>
          </a:p>
        </p:txBody>
      </p:sp>
    </p:spTree>
    <p:extLst>
      <p:ext uri="{BB962C8B-B14F-4D97-AF65-F5344CB8AC3E}">
        <p14:creationId xmlns:p14="http://schemas.microsoft.com/office/powerpoint/2010/main" val="1595655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CDEE1F7-FA67-442E-9A45-65840A257EC0}" type="datetimeFigureOut">
              <a:rPr lang="zh-TW" altLang="en-US" smtClean="0"/>
              <a:t>2014/12/11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1C3B200-B458-46C2-B5CC-62451FD3465F}" type="slidenum">
              <a:rPr lang="zh-TW" altLang="en-US" smtClean="0"/>
              <a:t>‹#›</a:t>
            </a:fld>
            <a:endParaRPr lang="zh-TW" altLang="en-US"/>
          </a:p>
        </p:txBody>
      </p:sp>
    </p:spTree>
    <p:extLst>
      <p:ext uri="{BB962C8B-B14F-4D97-AF65-F5344CB8AC3E}">
        <p14:creationId xmlns:p14="http://schemas.microsoft.com/office/powerpoint/2010/main" val="3766483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CDEE1F7-FA67-442E-9A45-65840A257EC0}" type="datetimeFigureOut">
              <a:rPr lang="zh-TW" altLang="en-US" smtClean="0"/>
              <a:t>2014/12/11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1C3B200-B458-46C2-B5CC-62451FD3465F}" type="slidenum">
              <a:rPr lang="zh-TW" altLang="en-US" smtClean="0"/>
              <a:t>‹#›</a:t>
            </a:fld>
            <a:endParaRPr lang="zh-TW" altLang="en-US"/>
          </a:p>
        </p:txBody>
      </p:sp>
    </p:spTree>
    <p:extLst>
      <p:ext uri="{BB962C8B-B14F-4D97-AF65-F5344CB8AC3E}">
        <p14:creationId xmlns:p14="http://schemas.microsoft.com/office/powerpoint/2010/main" val="2784554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CDEE1F7-FA67-442E-9A45-65840A257EC0}" type="datetimeFigureOut">
              <a:rPr lang="zh-TW" altLang="en-US" smtClean="0"/>
              <a:t>2014/12/11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1C3B200-B458-46C2-B5CC-62451FD3465F}" type="slidenum">
              <a:rPr lang="zh-TW" altLang="en-US" smtClean="0"/>
              <a:t>‹#›</a:t>
            </a:fld>
            <a:endParaRPr lang="zh-TW" altLang="en-US"/>
          </a:p>
        </p:txBody>
      </p:sp>
    </p:spTree>
    <p:extLst>
      <p:ext uri="{BB962C8B-B14F-4D97-AF65-F5344CB8AC3E}">
        <p14:creationId xmlns:p14="http://schemas.microsoft.com/office/powerpoint/2010/main" val="4222054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8CDEE1F7-FA67-442E-9A45-65840A257EC0}" type="datetimeFigureOut">
              <a:rPr lang="zh-TW" altLang="en-US" smtClean="0"/>
              <a:t>2014/12/11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1C3B200-B458-46C2-B5CC-62451FD3465F}" type="slidenum">
              <a:rPr lang="zh-TW" altLang="en-US" smtClean="0"/>
              <a:t>‹#›</a:t>
            </a:fld>
            <a:endParaRPr lang="zh-TW" altLang="en-US"/>
          </a:p>
        </p:txBody>
      </p:sp>
    </p:spTree>
    <p:extLst>
      <p:ext uri="{BB962C8B-B14F-4D97-AF65-F5344CB8AC3E}">
        <p14:creationId xmlns:p14="http://schemas.microsoft.com/office/powerpoint/2010/main" val="508851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8CDEE1F7-FA67-442E-9A45-65840A257EC0}" type="datetimeFigureOut">
              <a:rPr lang="zh-TW" altLang="en-US" smtClean="0"/>
              <a:t>2014/12/11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1C3B200-B458-46C2-B5CC-62451FD3465F}" type="slidenum">
              <a:rPr lang="zh-TW" altLang="en-US" smtClean="0"/>
              <a:t>‹#›</a:t>
            </a:fld>
            <a:endParaRPr lang="zh-TW" altLang="en-US"/>
          </a:p>
        </p:txBody>
      </p:sp>
    </p:spTree>
    <p:extLst>
      <p:ext uri="{BB962C8B-B14F-4D97-AF65-F5344CB8AC3E}">
        <p14:creationId xmlns:p14="http://schemas.microsoft.com/office/powerpoint/2010/main" val="388259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8CDEE1F7-FA67-442E-9A45-65840A257EC0}" type="datetimeFigureOut">
              <a:rPr lang="zh-TW" altLang="en-US" smtClean="0"/>
              <a:t>2014/12/11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51C3B200-B458-46C2-B5CC-62451FD3465F}" type="slidenum">
              <a:rPr lang="zh-TW" altLang="en-US" smtClean="0"/>
              <a:t>‹#›</a:t>
            </a:fld>
            <a:endParaRPr lang="zh-TW" altLang="en-US"/>
          </a:p>
        </p:txBody>
      </p:sp>
    </p:spTree>
    <p:extLst>
      <p:ext uri="{BB962C8B-B14F-4D97-AF65-F5344CB8AC3E}">
        <p14:creationId xmlns:p14="http://schemas.microsoft.com/office/powerpoint/2010/main" val="1266381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8CDEE1F7-FA67-442E-9A45-65840A257EC0}" type="datetimeFigureOut">
              <a:rPr lang="zh-TW" altLang="en-US" smtClean="0"/>
              <a:t>2014/12/11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51C3B200-B458-46C2-B5CC-62451FD3465F}" type="slidenum">
              <a:rPr lang="zh-TW" altLang="en-US" smtClean="0"/>
              <a:t>‹#›</a:t>
            </a:fld>
            <a:endParaRPr lang="zh-TW" altLang="en-US"/>
          </a:p>
        </p:txBody>
      </p:sp>
    </p:spTree>
    <p:extLst>
      <p:ext uri="{BB962C8B-B14F-4D97-AF65-F5344CB8AC3E}">
        <p14:creationId xmlns:p14="http://schemas.microsoft.com/office/powerpoint/2010/main" val="474619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CDEE1F7-FA67-442E-9A45-65840A257EC0}" type="datetimeFigureOut">
              <a:rPr lang="zh-TW" altLang="en-US" smtClean="0"/>
              <a:t>2014/12/11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51C3B200-B458-46C2-B5CC-62451FD3465F}" type="slidenum">
              <a:rPr lang="zh-TW" altLang="en-US" smtClean="0"/>
              <a:t>‹#›</a:t>
            </a:fld>
            <a:endParaRPr lang="zh-TW" altLang="en-US"/>
          </a:p>
        </p:txBody>
      </p:sp>
    </p:spTree>
    <p:extLst>
      <p:ext uri="{BB962C8B-B14F-4D97-AF65-F5344CB8AC3E}">
        <p14:creationId xmlns:p14="http://schemas.microsoft.com/office/powerpoint/2010/main" val="3761468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8CDEE1F7-FA67-442E-9A45-65840A257EC0}" type="datetimeFigureOut">
              <a:rPr lang="zh-TW" altLang="en-US" smtClean="0"/>
              <a:t>2014/12/11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1C3B200-B458-46C2-B5CC-62451FD3465F}" type="slidenum">
              <a:rPr lang="zh-TW" altLang="en-US" smtClean="0"/>
              <a:t>‹#›</a:t>
            </a:fld>
            <a:endParaRPr lang="zh-TW" altLang="en-US"/>
          </a:p>
        </p:txBody>
      </p:sp>
    </p:spTree>
    <p:extLst>
      <p:ext uri="{BB962C8B-B14F-4D97-AF65-F5344CB8AC3E}">
        <p14:creationId xmlns:p14="http://schemas.microsoft.com/office/powerpoint/2010/main" val="3628660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8CDEE1F7-FA67-442E-9A45-65840A257EC0}" type="datetimeFigureOut">
              <a:rPr lang="zh-TW" altLang="en-US" smtClean="0"/>
              <a:t>2014/12/11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1C3B200-B458-46C2-B5CC-62451FD3465F}" type="slidenum">
              <a:rPr lang="zh-TW" altLang="en-US" smtClean="0"/>
              <a:t>‹#›</a:t>
            </a:fld>
            <a:endParaRPr lang="zh-TW" altLang="en-US"/>
          </a:p>
        </p:txBody>
      </p:sp>
    </p:spTree>
    <p:extLst>
      <p:ext uri="{BB962C8B-B14F-4D97-AF65-F5344CB8AC3E}">
        <p14:creationId xmlns:p14="http://schemas.microsoft.com/office/powerpoint/2010/main" val="1788127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DEE1F7-FA67-442E-9A45-65840A257EC0}" type="datetimeFigureOut">
              <a:rPr lang="zh-TW" altLang="en-US" smtClean="0"/>
              <a:t>2014/12/11</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C3B200-B458-46C2-B5CC-62451FD3465F}" type="slidenum">
              <a:rPr lang="zh-TW" altLang="en-US" smtClean="0"/>
              <a:t>‹#›</a:t>
            </a:fld>
            <a:endParaRPr lang="zh-TW" altLang="en-US"/>
          </a:p>
        </p:txBody>
      </p:sp>
    </p:spTree>
    <p:extLst>
      <p:ext uri="{BB962C8B-B14F-4D97-AF65-F5344CB8AC3E}">
        <p14:creationId xmlns:p14="http://schemas.microsoft.com/office/powerpoint/2010/main" val="2831326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052736"/>
            <a:ext cx="7772400" cy="1470025"/>
          </a:xfrm>
        </p:spPr>
        <p:txBody>
          <a:bodyPr/>
          <a:lstStyle/>
          <a:p>
            <a:r>
              <a:rPr lang="zh-TW" altLang="zh-TW" b="1" dirty="0">
                <a:latin typeface="標楷體" pitchFamily="65" charset="-120"/>
                <a:ea typeface="標楷體" pitchFamily="65" charset="-120"/>
              </a:rPr>
              <a:t>卓越師資培育</a:t>
            </a:r>
            <a:r>
              <a:rPr lang="zh-TW" altLang="zh-TW" b="1" dirty="0" smtClean="0">
                <a:latin typeface="標楷體" pitchFamily="65" charset="-120"/>
                <a:ea typeface="標楷體" pitchFamily="65" charset="-120"/>
              </a:rPr>
              <a:t>獎學金</a:t>
            </a:r>
            <a:r>
              <a:rPr lang="zh-TW" altLang="en-US" b="1" dirty="0" smtClean="0">
                <a:latin typeface="標楷體" pitchFamily="65" charset="-120"/>
                <a:ea typeface="標楷體" pitchFamily="65" charset="-120"/>
              </a:rPr>
              <a:t> 說明會</a:t>
            </a:r>
            <a:endParaRPr lang="zh-TW" altLang="en-US" dirty="0">
              <a:latin typeface="標楷體" pitchFamily="65" charset="-120"/>
              <a:ea typeface="標楷體" pitchFamily="65" charset="-120"/>
            </a:endParaRPr>
          </a:p>
        </p:txBody>
      </p:sp>
      <p:sp>
        <p:nvSpPr>
          <p:cNvPr id="3" name="副標題 2"/>
          <p:cNvSpPr>
            <a:spLocks noGrp="1"/>
          </p:cNvSpPr>
          <p:nvPr>
            <p:ph type="subTitle" idx="1"/>
          </p:nvPr>
        </p:nvSpPr>
        <p:spPr>
          <a:xfrm>
            <a:off x="467544" y="2420888"/>
            <a:ext cx="8496944" cy="864096"/>
          </a:xfrm>
        </p:spPr>
        <p:txBody>
          <a:bodyPr/>
          <a:lstStyle/>
          <a:p>
            <a:r>
              <a:rPr lang="zh-TW" altLang="zh-TW" dirty="0">
                <a:solidFill>
                  <a:schemeClr val="tx2">
                    <a:lumMod val="75000"/>
                  </a:schemeClr>
                </a:solidFill>
                <a:latin typeface="標楷體" pitchFamily="65" charset="-120"/>
                <a:ea typeface="標楷體" pitchFamily="65" charset="-120"/>
              </a:rPr>
              <a:t>國立中山大學卓越師資培育獎學金甄選委員會</a:t>
            </a:r>
            <a:endParaRPr lang="zh-TW" altLang="en-US" dirty="0">
              <a:solidFill>
                <a:schemeClr val="tx2">
                  <a:lumMod val="75000"/>
                </a:schemeClr>
              </a:solidFill>
              <a:latin typeface="標楷體" pitchFamily="65" charset="-120"/>
              <a:ea typeface="標楷體" pitchFamily="65" charset="-120"/>
            </a:endParaRPr>
          </a:p>
        </p:txBody>
      </p:sp>
      <p:sp>
        <p:nvSpPr>
          <p:cNvPr id="12" name="文字方塊 11"/>
          <p:cNvSpPr txBox="1"/>
          <p:nvPr/>
        </p:nvSpPr>
        <p:spPr>
          <a:xfrm>
            <a:off x="2240247" y="3717032"/>
            <a:ext cx="5400600" cy="1600438"/>
          </a:xfrm>
          <a:prstGeom prst="rect">
            <a:avLst/>
          </a:prstGeom>
          <a:noFill/>
        </p:spPr>
        <p:txBody>
          <a:bodyPr wrap="square" rtlCol="0">
            <a:spAutoFit/>
          </a:bodyPr>
          <a:lstStyle/>
          <a:p>
            <a:pPr fontAlgn="base"/>
            <a:r>
              <a:rPr lang="zh-TW" altLang="zh-TW" sz="2000" b="1" dirty="0" smtClean="0">
                <a:solidFill>
                  <a:srgbClr val="FF0000"/>
                </a:solidFill>
                <a:latin typeface="Times New Roman" panose="02020603050405020304" pitchFamily="18" charset="0"/>
                <a:ea typeface="標楷體" pitchFamily="65" charset="-120"/>
                <a:cs typeface="Times New Roman" panose="02020603050405020304" pitchFamily="18" charset="0"/>
              </a:rPr>
              <a:t>考生服務：</a:t>
            </a:r>
            <a:endParaRPr lang="en-US" altLang="zh-TW" sz="2000" b="1" dirty="0" smtClean="0">
              <a:solidFill>
                <a:srgbClr val="FF0000"/>
              </a:solidFill>
              <a:latin typeface="Times New Roman" panose="02020603050405020304" pitchFamily="18" charset="0"/>
              <a:ea typeface="標楷體" pitchFamily="65" charset="-120"/>
              <a:cs typeface="Times New Roman" panose="02020603050405020304" pitchFamily="18" charset="0"/>
            </a:endParaRPr>
          </a:p>
          <a:p>
            <a:pPr fontAlgn="base"/>
            <a:r>
              <a:rPr lang="zh-TW" altLang="zh-TW" sz="2000" b="1" dirty="0" smtClean="0">
                <a:solidFill>
                  <a:srgbClr val="FF0000"/>
                </a:solidFill>
                <a:latin typeface="Times New Roman" panose="02020603050405020304" pitchFamily="18" charset="0"/>
                <a:ea typeface="標楷體" pitchFamily="65" charset="-120"/>
                <a:cs typeface="Times New Roman" panose="02020603050405020304" pitchFamily="18" charset="0"/>
              </a:rPr>
              <a:t>電話</a:t>
            </a:r>
            <a:r>
              <a:rPr lang="en-US" altLang="zh-TW" sz="2000" b="1" dirty="0" smtClean="0">
                <a:solidFill>
                  <a:srgbClr val="FF0000"/>
                </a:solidFill>
                <a:latin typeface="Times New Roman" panose="02020603050405020304" pitchFamily="18" charset="0"/>
                <a:ea typeface="標楷體" pitchFamily="65" charset="-120"/>
                <a:cs typeface="Times New Roman" panose="02020603050405020304" pitchFamily="18" charset="0"/>
              </a:rPr>
              <a:t>(07)525-2000</a:t>
            </a:r>
            <a:r>
              <a:rPr lang="zh-TW" altLang="zh-TW" sz="2000" b="1" dirty="0" smtClean="0">
                <a:solidFill>
                  <a:srgbClr val="FF0000"/>
                </a:solidFill>
                <a:latin typeface="Times New Roman" panose="02020603050405020304" pitchFamily="18" charset="0"/>
                <a:ea typeface="標楷體" pitchFamily="65" charset="-120"/>
                <a:cs typeface="Times New Roman" panose="02020603050405020304" pitchFamily="18" charset="0"/>
              </a:rPr>
              <a:t>轉</a:t>
            </a:r>
            <a:r>
              <a:rPr lang="en-US" altLang="zh-TW" sz="2000" b="1" dirty="0" smtClean="0">
                <a:solidFill>
                  <a:srgbClr val="FF0000"/>
                </a:solidFill>
                <a:latin typeface="Times New Roman" panose="02020603050405020304" pitchFamily="18" charset="0"/>
                <a:ea typeface="標楷體" pitchFamily="65" charset="-120"/>
                <a:cs typeface="Times New Roman" panose="02020603050405020304" pitchFamily="18" charset="0"/>
              </a:rPr>
              <a:t>5881~5882</a:t>
            </a:r>
            <a:r>
              <a:rPr lang="zh-TW" altLang="zh-TW" sz="2000" b="1" dirty="0" smtClean="0">
                <a:solidFill>
                  <a:srgbClr val="FF0000"/>
                </a:solidFill>
                <a:latin typeface="Times New Roman" panose="02020603050405020304" pitchFamily="18" charset="0"/>
                <a:ea typeface="標楷體" pitchFamily="65" charset="-120"/>
                <a:cs typeface="Times New Roman" panose="02020603050405020304" pitchFamily="18" charset="0"/>
              </a:rPr>
              <a:t>、</a:t>
            </a:r>
            <a:r>
              <a:rPr lang="en-US" altLang="zh-TW" sz="2000" b="1" dirty="0" smtClean="0">
                <a:solidFill>
                  <a:srgbClr val="FF0000"/>
                </a:solidFill>
                <a:latin typeface="Times New Roman" panose="02020603050405020304" pitchFamily="18" charset="0"/>
                <a:ea typeface="標楷體" pitchFamily="65" charset="-120"/>
                <a:cs typeface="Times New Roman" panose="02020603050405020304" pitchFamily="18" charset="0"/>
              </a:rPr>
              <a:t>5891~5892</a:t>
            </a:r>
            <a:r>
              <a:rPr lang="zh-TW" altLang="zh-TW" sz="2000" b="1" dirty="0" smtClean="0">
                <a:solidFill>
                  <a:srgbClr val="FF0000"/>
                </a:solidFill>
                <a:latin typeface="Times New Roman" panose="02020603050405020304" pitchFamily="18" charset="0"/>
                <a:ea typeface="標楷體" pitchFamily="65" charset="-120"/>
                <a:cs typeface="Times New Roman" panose="02020603050405020304" pitchFamily="18" charset="0"/>
              </a:rPr>
              <a:t>，</a:t>
            </a:r>
            <a:endParaRPr lang="en-US" altLang="zh-TW" sz="2000" b="1" dirty="0" smtClean="0">
              <a:solidFill>
                <a:srgbClr val="FF0000"/>
              </a:solidFill>
              <a:latin typeface="Times New Roman" panose="02020603050405020304" pitchFamily="18" charset="0"/>
              <a:ea typeface="標楷體" pitchFamily="65" charset="-120"/>
              <a:cs typeface="Times New Roman" panose="02020603050405020304" pitchFamily="18" charset="0"/>
            </a:endParaRPr>
          </a:p>
          <a:p>
            <a:pPr fontAlgn="base"/>
            <a:r>
              <a:rPr lang="zh-TW" altLang="zh-TW" sz="2000" b="1" dirty="0" smtClean="0">
                <a:solidFill>
                  <a:srgbClr val="FF0000"/>
                </a:solidFill>
                <a:latin typeface="Times New Roman" panose="02020603050405020304" pitchFamily="18" charset="0"/>
                <a:ea typeface="標楷體" pitchFamily="65" charset="-120"/>
                <a:cs typeface="Times New Roman" panose="02020603050405020304" pitchFamily="18" charset="0"/>
              </a:rPr>
              <a:t>傳真</a:t>
            </a:r>
            <a:r>
              <a:rPr lang="en-US" altLang="zh-TW" sz="2000" b="1" dirty="0" smtClean="0">
                <a:solidFill>
                  <a:srgbClr val="FF0000"/>
                </a:solidFill>
                <a:latin typeface="Times New Roman" panose="02020603050405020304" pitchFamily="18" charset="0"/>
                <a:ea typeface="標楷體" pitchFamily="65" charset="-120"/>
                <a:cs typeface="Times New Roman" panose="02020603050405020304" pitchFamily="18" charset="0"/>
              </a:rPr>
              <a:t>(07)525-5892</a:t>
            </a:r>
            <a:endParaRPr lang="zh-TW" altLang="zh-TW" sz="2000" b="1" dirty="0" smtClean="0">
              <a:solidFill>
                <a:srgbClr val="FF0000"/>
              </a:solidFill>
              <a:latin typeface="Times New Roman" panose="02020603050405020304" pitchFamily="18" charset="0"/>
              <a:ea typeface="標楷體" pitchFamily="65" charset="-120"/>
              <a:cs typeface="Times New Roman" panose="02020603050405020304" pitchFamily="18" charset="0"/>
            </a:endParaRPr>
          </a:p>
          <a:p>
            <a:pPr fontAlgn="base"/>
            <a:r>
              <a:rPr lang="en-US" altLang="zh-TW" sz="2000" b="1" dirty="0" smtClean="0">
                <a:solidFill>
                  <a:srgbClr val="FF0000"/>
                </a:solidFill>
                <a:latin typeface="Times New Roman" panose="02020603050405020304" pitchFamily="18" charset="0"/>
                <a:ea typeface="標楷體" pitchFamily="65" charset="-120"/>
                <a:cs typeface="Times New Roman" panose="02020603050405020304" pitchFamily="18" charset="0"/>
              </a:rPr>
              <a:t>E-mail</a:t>
            </a:r>
            <a:r>
              <a:rPr lang="zh-TW" altLang="zh-TW" sz="2000" b="1" dirty="0" smtClean="0">
                <a:solidFill>
                  <a:srgbClr val="FF0000"/>
                </a:solidFill>
                <a:latin typeface="Times New Roman" panose="02020603050405020304" pitchFamily="18" charset="0"/>
                <a:ea typeface="標楷體" pitchFamily="65" charset="-120"/>
                <a:cs typeface="Times New Roman" panose="02020603050405020304" pitchFamily="18" charset="0"/>
              </a:rPr>
              <a:t>：</a:t>
            </a:r>
            <a:r>
              <a:rPr lang="en-US" altLang="zh-TW" sz="2000" b="1" dirty="0" smtClean="0">
                <a:solidFill>
                  <a:srgbClr val="FF0000"/>
                </a:solidFill>
                <a:latin typeface="Times New Roman" panose="02020603050405020304" pitchFamily="18" charset="0"/>
                <a:ea typeface="標楷體" pitchFamily="65" charset="-120"/>
                <a:cs typeface="Times New Roman" panose="02020603050405020304" pitchFamily="18" charset="0"/>
              </a:rPr>
              <a:t>cutexying@staff.nsysu.edu.tw</a:t>
            </a:r>
            <a:endParaRPr lang="zh-TW" altLang="zh-TW" sz="2000" b="1" dirty="0" smtClean="0">
              <a:solidFill>
                <a:srgbClr val="FF0000"/>
              </a:solidFill>
              <a:latin typeface="Times New Roman" panose="02020603050405020304" pitchFamily="18" charset="0"/>
              <a:ea typeface="標楷體"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3110971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b="1" dirty="0">
                <a:latin typeface="標楷體" panose="03000509000000000000" pitchFamily="65" charset="-120"/>
                <a:ea typeface="標楷體" panose="03000509000000000000" pitchFamily="65" charset="-120"/>
              </a:rPr>
              <a:t>受獎學生義務與淘汰機制</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a:bodyPr>
          <a:lstStyle/>
          <a:p>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每學期均需進行審查並達成之各項要求、完成教育實習且參加全國教師資格檢定考試及格者，頒發「卓越儲備教師證明書」</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400" dirty="0">
              <a:latin typeface="Times New Roman" panose="02020603050405020304" pitchFamily="18" charset="0"/>
              <a:ea typeface="標楷體" panose="03000509000000000000" pitchFamily="65" charset="-120"/>
              <a:cs typeface="Times New Roman" panose="02020603050405020304" pitchFamily="18" charset="0"/>
            </a:endParaRPr>
          </a:p>
          <a:p>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若有以下情形者，將終止本獎學金</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400"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（一）中途放棄修讀師培課程者。</a:t>
            </a:r>
          </a:p>
          <a:p>
            <a:pPr marL="0" indent="0">
              <a:buNone/>
            </a:pP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（二）延長修業年限期間。</a:t>
            </a:r>
          </a:p>
          <a:p>
            <a:pPr marL="0" indent="0">
              <a:buNone/>
            </a:pP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（三）因故休、退、轉學者。</a:t>
            </a:r>
            <a:endParaRPr lang="zh-TW" altLang="en-US" sz="2400"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39659479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b="1" dirty="0">
                <a:latin typeface="標楷體" panose="03000509000000000000" pitchFamily="65" charset="-120"/>
                <a:ea typeface="標楷體" panose="03000509000000000000" pitchFamily="65" charset="-120"/>
                <a:cs typeface="Times New Roman" panose="02020603050405020304" pitchFamily="18" charset="0"/>
              </a:rPr>
              <a:t>受獎學生義務與淘汰機制</a:t>
            </a:r>
            <a:endParaRPr lang="zh-TW" altLang="en-US" dirty="0">
              <a:latin typeface="標楷體" panose="03000509000000000000" pitchFamily="65" charset="-120"/>
              <a:ea typeface="標楷體" panose="03000509000000000000" pitchFamily="65" charset="-120"/>
              <a:cs typeface="Times New Roman" panose="02020603050405020304" pitchFamily="18" charset="0"/>
            </a:endParaRPr>
          </a:p>
        </p:txBody>
      </p:sp>
      <p:sp>
        <p:nvSpPr>
          <p:cNvPr id="3" name="內容版面配置區 2"/>
          <p:cNvSpPr>
            <a:spLocks noGrp="1"/>
          </p:cNvSpPr>
          <p:nvPr>
            <p:ph idx="1"/>
          </p:nvPr>
        </p:nvSpPr>
        <p:spPr/>
        <p:txBody>
          <a:bodyPr>
            <a:normAutofit/>
          </a:bodyPr>
          <a:lstStyle/>
          <a:p>
            <a:r>
              <a:rPr lang="zh-TW" altLang="zh-TW" sz="2400" dirty="0">
                <a:latin typeface="標楷體" panose="03000509000000000000" pitchFamily="65" charset="-120"/>
                <a:ea typeface="標楷體" panose="03000509000000000000" pitchFamily="65" charset="-120"/>
              </a:rPr>
              <a:t>受獎學生每學期均需進行審查，一經淘汰，其名額不再遞補</a:t>
            </a:r>
            <a:r>
              <a:rPr lang="zh-TW" altLang="zh-TW" sz="2400" dirty="0" smtClean="0">
                <a:latin typeface="標楷體" panose="03000509000000000000" pitchFamily="65" charset="-120"/>
                <a:ea typeface="標楷體" panose="03000509000000000000" pitchFamily="65" charset="-120"/>
              </a:rPr>
              <a:t>。</a:t>
            </a:r>
            <a:endParaRPr lang="en-US" altLang="zh-TW" sz="2400" dirty="0" smtClean="0">
              <a:latin typeface="標楷體" panose="03000509000000000000" pitchFamily="65" charset="-120"/>
              <a:ea typeface="標楷體" panose="03000509000000000000" pitchFamily="65" charset="-120"/>
            </a:endParaRPr>
          </a:p>
          <a:p>
            <a:pPr marL="180000" indent="0">
              <a:buNone/>
            </a:pPr>
            <a:r>
              <a:rPr lang="zh-TW" altLang="zh-TW" sz="2400" dirty="0">
                <a:latin typeface="標楷體" panose="03000509000000000000" pitchFamily="65" charset="-120"/>
                <a:ea typeface="標楷體" panose="03000509000000000000" pitchFamily="65" charset="-120"/>
              </a:rPr>
              <a:t>受獎學生之審查基準如下</a:t>
            </a:r>
            <a:r>
              <a:rPr lang="en-US" altLang="zh-TW" sz="2400" dirty="0">
                <a:latin typeface="標楷體" panose="03000509000000000000" pitchFamily="65" charset="-120"/>
                <a:ea typeface="標楷體" panose="03000509000000000000" pitchFamily="65" charset="-120"/>
              </a:rPr>
              <a:t>:</a:t>
            </a:r>
            <a:endParaRPr lang="zh-TW" altLang="zh-TW" sz="2400" dirty="0">
              <a:latin typeface="標楷體" panose="03000509000000000000" pitchFamily="65" charset="-120"/>
              <a:ea typeface="標楷體" panose="03000509000000000000" pitchFamily="65" charset="-120"/>
            </a:endParaRPr>
          </a:p>
          <a:p>
            <a:pPr marL="180000" indent="0">
              <a:buNone/>
            </a:pPr>
            <a:r>
              <a:rPr lang="zh-TW" altLang="zh-TW" sz="2400" dirty="0">
                <a:latin typeface="標楷體" panose="03000509000000000000" pitchFamily="65" charset="-120"/>
                <a:ea typeface="標楷體" panose="03000509000000000000" pitchFamily="65" charset="-120"/>
              </a:rPr>
              <a:t>（一）智育成績</a:t>
            </a:r>
            <a:r>
              <a:rPr lang="zh-TW" altLang="zh-TW" sz="2400" dirty="0" smtClean="0">
                <a:latin typeface="標楷體" panose="03000509000000000000" pitchFamily="65" charset="-120"/>
                <a:ea typeface="標楷體" panose="03000509000000000000" pitchFamily="65" charset="-120"/>
              </a:rPr>
              <a:t>：每</a:t>
            </a:r>
            <a:r>
              <a:rPr lang="zh-TW" altLang="zh-TW" sz="2400" dirty="0">
                <a:latin typeface="標楷體" panose="03000509000000000000" pitchFamily="65" charset="-120"/>
                <a:ea typeface="標楷體" panose="03000509000000000000" pitchFamily="65" charset="-120"/>
              </a:rPr>
              <a:t>學期教育專業科目總平均成績達各班排名前百分之三十或八十五分以上，且學期總平均成績達其學系（所）排名前百分之四十。</a:t>
            </a:r>
          </a:p>
          <a:p>
            <a:pPr marL="180000" indent="0">
              <a:buNone/>
            </a:pPr>
            <a:r>
              <a:rPr lang="zh-TW" altLang="zh-TW" sz="2400" dirty="0">
                <a:latin typeface="標楷體" panose="03000509000000000000" pitchFamily="65" charset="-120"/>
                <a:ea typeface="標楷體" panose="03000509000000000000" pitchFamily="65" charset="-120"/>
              </a:rPr>
              <a:t>（二）德育成績：受獎學生之德育操性成績，同一學年度連續兩學期未達</a:t>
            </a:r>
            <a:r>
              <a:rPr lang="en-US" altLang="zh-TW" sz="2400" dirty="0">
                <a:latin typeface="標楷體" panose="03000509000000000000" pitchFamily="65" charset="-120"/>
                <a:ea typeface="標楷體" panose="03000509000000000000" pitchFamily="65" charset="-120"/>
              </a:rPr>
              <a:t>85</a:t>
            </a:r>
            <a:r>
              <a:rPr lang="zh-TW" altLang="zh-TW" sz="2400" dirty="0">
                <a:latin typeface="標楷體" panose="03000509000000000000" pitchFamily="65" charset="-120"/>
                <a:ea typeface="標楷體" panose="03000509000000000000" pitchFamily="65" charset="-120"/>
              </a:rPr>
              <a:t>分以上，或遭記過以上處分者，則取消其獎學金資格</a:t>
            </a:r>
            <a:r>
              <a:rPr lang="zh-TW" altLang="zh-TW" sz="2400" dirty="0" smtClean="0">
                <a:latin typeface="標楷體" panose="03000509000000000000" pitchFamily="65" charset="-120"/>
                <a:ea typeface="標楷體" panose="03000509000000000000" pitchFamily="65" charset="-120"/>
              </a:rPr>
              <a:t>。</a:t>
            </a:r>
            <a:endParaRPr lang="zh-TW" altLang="zh-TW" sz="2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8927290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b="1" dirty="0">
                <a:latin typeface="標楷體" panose="03000509000000000000" pitchFamily="65" charset="-120"/>
                <a:ea typeface="標楷體" panose="03000509000000000000" pitchFamily="65" charset="-120"/>
              </a:rPr>
              <a:t>受獎學生義務與淘汰機制</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a:bodyPr>
          <a:lstStyle/>
          <a:p>
            <a:pPr marL="0" indent="0">
              <a:spcBef>
                <a:spcPts val="2400"/>
              </a:spcBef>
              <a:buNone/>
            </a:pPr>
            <a:r>
              <a:rPr lang="zh-TW" altLang="zh-TW" sz="2400" dirty="0" smtClean="0">
                <a:latin typeface="Times New Roman" panose="02020603050405020304" pitchFamily="18" charset="0"/>
                <a:ea typeface="標楷體" panose="03000509000000000000" pitchFamily="65" charset="-120"/>
                <a:cs typeface="Times New Roman" panose="02020603050405020304" pitchFamily="18" charset="0"/>
              </a:rPr>
              <a:t>（三）基本</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能力</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 </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受獎學生每學年至少須取得一項</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類</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教學基本能力檢定合格證明，或於完成大學三年級課程前需取得符合歐洲語言學習、教學、評量共同參考架構</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(Common European Framework of Reference for Languages: learning, teaching, assessment) A2 </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級以上英語相關考試檢定及格證書。</a:t>
            </a:r>
          </a:p>
          <a:p>
            <a:pPr marL="0" indent="0">
              <a:spcBef>
                <a:spcPts val="1800"/>
              </a:spcBef>
              <a:buNone/>
            </a:pPr>
            <a:r>
              <a:rPr lang="zh-TW" altLang="zh-TW" sz="2400" dirty="0" smtClean="0">
                <a:latin typeface="Times New Roman" panose="02020603050405020304" pitchFamily="18" charset="0"/>
                <a:ea typeface="標楷體" panose="03000509000000000000" pitchFamily="65" charset="-120"/>
                <a:cs typeface="Times New Roman" panose="02020603050405020304" pitchFamily="18" charset="0"/>
              </a:rPr>
              <a:t>（四）社會服務</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 </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於服務學習、勞動教育或品德教育等相關課程須達</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80</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分或學校認定之通過標準，或無償擔任學習弱勢、經濟弱勢或區域弱勢等學童課業輔導工作，第一學年全學年需達七十二小時，第二學年以後每學期需達三十六小時</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含寒暑假</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a:t>
            </a:r>
          </a:p>
        </p:txBody>
      </p:sp>
    </p:spTree>
    <p:extLst>
      <p:ext uri="{BB962C8B-B14F-4D97-AF65-F5344CB8AC3E}">
        <p14:creationId xmlns:p14="http://schemas.microsoft.com/office/powerpoint/2010/main" val="1746254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b="1" dirty="0">
                <a:latin typeface="標楷體" panose="03000509000000000000" pitchFamily="65" charset="-120"/>
                <a:ea typeface="標楷體" panose="03000509000000000000" pitchFamily="65" charset="-120"/>
              </a:rPr>
              <a:t>受獎學生義務與淘汰機制</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a:bodyPr>
          <a:lstStyle/>
          <a:p>
            <a:pPr marL="0" indent="0">
              <a:buNone/>
            </a:pPr>
            <a:r>
              <a:rPr lang="zh-TW" altLang="zh-TW" sz="2800" dirty="0" smtClean="0">
                <a:latin typeface="標楷體" panose="03000509000000000000" pitchFamily="65" charset="-120"/>
                <a:ea typeface="標楷體" panose="03000509000000000000" pitchFamily="65" charset="-120"/>
              </a:rPr>
              <a:t>（</a:t>
            </a:r>
            <a:r>
              <a:rPr lang="zh-TW" altLang="zh-TW" sz="2800" dirty="0">
                <a:latin typeface="標楷體" panose="03000509000000000000" pitchFamily="65" charset="-120"/>
                <a:ea typeface="標楷體" panose="03000509000000000000" pitchFamily="65" charset="-120"/>
              </a:rPr>
              <a:t>五）其他</a:t>
            </a:r>
            <a:r>
              <a:rPr lang="en-US" altLang="zh-TW" sz="2800" dirty="0">
                <a:latin typeface="標楷體" panose="03000509000000000000" pitchFamily="65" charset="-120"/>
                <a:ea typeface="標楷體" panose="03000509000000000000" pitchFamily="65" charset="-120"/>
              </a:rPr>
              <a:t>:</a:t>
            </a:r>
            <a:endParaRPr lang="zh-TW" altLang="zh-TW" sz="2800" dirty="0">
              <a:latin typeface="標楷體" panose="03000509000000000000" pitchFamily="65" charset="-120"/>
              <a:ea typeface="標楷體" panose="03000509000000000000" pitchFamily="65" charset="-120"/>
            </a:endParaRPr>
          </a:p>
          <a:p>
            <a:pPr marL="886950" lvl="1">
              <a:buFont typeface="Wingdings" panose="05000000000000000000" pitchFamily="2" charset="2"/>
              <a:buChar char="Ø"/>
            </a:pPr>
            <a:r>
              <a:rPr lang="zh-TW" altLang="zh-TW" dirty="0" smtClean="0">
                <a:latin typeface="標楷體" panose="03000509000000000000" pitchFamily="65" charset="-120"/>
                <a:ea typeface="標楷體" panose="03000509000000000000" pitchFamily="65" charset="-120"/>
              </a:rPr>
              <a:t>每</a:t>
            </a:r>
            <a:r>
              <a:rPr lang="zh-TW" altLang="zh-TW" dirty="0">
                <a:latin typeface="標楷體" panose="03000509000000000000" pitchFamily="65" charset="-120"/>
                <a:ea typeface="標楷體" panose="03000509000000000000" pitchFamily="65" charset="-120"/>
              </a:rPr>
              <a:t>學期應至少參加校內外教師專業發展的相關會議</a:t>
            </a:r>
            <a:r>
              <a:rPr lang="en-US" altLang="zh-TW" dirty="0">
                <a:latin typeface="標楷體" panose="03000509000000000000" pitchFamily="65" charset="-120"/>
                <a:ea typeface="標楷體" panose="03000509000000000000" pitchFamily="65" charset="-120"/>
              </a:rPr>
              <a:t>(</a:t>
            </a:r>
            <a:r>
              <a:rPr lang="zh-TW" altLang="zh-TW" dirty="0">
                <a:latin typeface="標楷體" panose="03000509000000000000" pitchFamily="65" charset="-120"/>
                <a:ea typeface="標楷體" panose="03000509000000000000" pitchFamily="65" charset="-120"/>
              </a:rPr>
              <a:t>含研討會及工作坊</a:t>
            </a:r>
            <a:r>
              <a:rPr lang="en-US" altLang="zh-TW" dirty="0">
                <a:latin typeface="標楷體" panose="03000509000000000000" pitchFamily="65" charset="-120"/>
                <a:ea typeface="標楷體" panose="03000509000000000000" pitchFamily="65" charset="-120"/>
              </a:rPr>
              <a:t>)</a:t>
            </a:r>
            <a:r>
              <a:rPr lang="zh-TW" altLang="zh-TW" dirty="0">
                <a:latin typeface="標楷體" panose="03000509000000000000" pitchFamily="65" charset="-120"/>
                <a:ea typeface="標楷體" panose="03000509000000000000" pitchFamily="65" charset="-120"/>
              </a:rPr>
              <a:t>並取得研習證明至少一次或每學年至少二次</a:t>
            </a:r>
            <a:r>
              <a:rPr lang="zh-TW" altLang="zh-TW"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marL="886950" lvl="1">
              <a:buFont typeface="Wingdings" panose="05000000000000000000" pitchFamily="2" charset="2"/>
              <a:buChar char="Ø"/>
            </a:pPr>
            <a:r>
              <a:rPr lang="zh-TW" altLang="zh-TW" sz="3200" dirty="0" smtClean="0">
                <a:latin typeface="標楷體" panose="03000509000000000000" pitchFamily="65" charset="-120"/>
                <a:ea typeface="標楷體" panose="03000509000000000000" pitchFamily="65" charset="-120"/>
              </a:rPr>
              <a:t>每</a:t>
            </a:r>
            <a:r>
              <a:rPr lang="zh-TW" altLang="zh-TW" sz="3200" dirty="0">
                <a:latin typeface="標楷體" panose="03000509000000000000" pitchFamily="65" charset="-120"/>
                <a:ea typeface="標楷體" panose="03000509000000000000" pitchFamily="65" charset="-120"/>
              </a:rPr>
              <a:t>學年參與本中心規劃之增能課程或活動至少兩次</a:t>
            </a:r>
            <a:r>
              <a:rPr lang="zh-TW" altLang="zh-TW" sz="3200" dirty="0" smtClean="0">
                <a:latin typeface="標楷體" panose="03000509000000000000" pitchFamily="65" charset="-120"/>
                <a:ea typeface="標楷體" panose="03000509000000000000" pitchFamily="65" charset="-120"/>
              </a:rPr>
              <a:t>。</a:t>
            </a:r>
            <a:endParaRPr lang="en-US" altLang="zh-TW" sz="3200" dirty="0" smtClean="0">
              <a:latin typeface="標楷體" panose="03000509000000000000" pitchFamily="65" charset="-120"/>
              <a:ea typeface="標楷體" panose="03000509000000000000" pitchFamily="65" charset="-120"/>
            </a:endParaRPr>
          </a:p>
          <a:p>
            <a:pPr marL="886950" lvl="1">
              <a:buFont typeface="Wingdings" panose="05000000000000000000" pitchFamily="2" charset="2"/>
              <a:buChar char="Ø"/>
            </a:pPr>
            <a:r>
              <a:rPr lang="zh-TW" altLang="zh-TW" sz="3200" dirty="0" smtClean="0">
                <a:latin typeface="標楷體" panose="03000509000000000000" pitchFamily="65" charset="-120"/>
                <a:ea typeface="標楷體" panose="03000509000000000000" pitchFamily="65" charset="-120"/>
              </a:rPr>
              <a:t>受獎</a:t>
            </a:r>
            <a:r>
              <a:rPr lang="zh-TW" altLang="zh-TW" sz="3200" dirty="0">
                <a:latin typeface="標楷體" panose="03000509000000000000" pitchFamily="65" charset="-120"/>
                <a:ea typeface="標楷體" panose="03000509000000000000" pitchFamily="65" charset="-120"/>
              </a:rPr>
              <a:t>學生需建立其個人學習歷程檔案。</a:t>
            </a:r>
            <a:endParaRPr lang="en-US" altLang="zh-TW" sz="3200"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908883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b="1" dirty="0">
                <a:latin typeface="標楷體" panose="03000509000000000000" pitchFamily="65" charset="-120"/>
                <a:ea typeface="標楷體" panose="03000509000000000000" pitchFamily="65" charset="-120"/>
              </a:rPr>
              <a:t>本實施要點</a:t>
            </a:r>
            <a:r>
              <a:rPr lang="zh-TW" altLang="zh-TW" b="1" dirty="0" smtClean="0">
                <a:latin typeface="標楷體" panose="03000509000000000000" pitchFamily="65" charset="-120"/>
                <a:ea typeface="標楷體" panose="03000509000000000000" pitchFamily="65" charset="-120"/>
              </a:rPr>
              <a:t>未盡事宜</a:t>
            </a:r>
            <a:endParaRPr lang="zh-TW" altLang="en-US" b="1"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a:bodyPr>
          <a:lstStyle/>
          <a:p>
            <a:pPr marL="0" indent="0">
              <a:buNone/>
            </a:pPr>
            <a:r>
              <a:rPr lang="zh-TW" altLang="zh-TW" sz="3600" dirty="0" smtClean="0">
                <a:latin typeface="標楷體" panose="03000509000000000000" pitchFamily="65" charset="-120"/>
                <a:ea typeface="標楷體" panose="03000509000000000000" pitchFamily="65" charset="-120"/>
              </a:rPr>
              <a:t>悉</a:t>
            </a:r>
            <a:r>
              <a:rPr lang="zh-TW" altLang="zh-TW" sz="3600" dirty="0">
                <a:latin typeface="標楷體" panose="03000509000000000000" pitchFamily="65" charset="-120"/>
                <a:ea typeface="標楷體" panose="03000509000000000000" pitchFamily="65" charset="-120"/>
              </a:rPr>
              <a:t>依「教育部補助辦理卓越師資培育獎學金計畫作業要點」之規定辦理。</a:t>
            </a:r>
            <a:endParaRPr lang="en-US" altLang="zh-TW" sz="4000"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0725426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itchFamily="65" charset="-120"/>
                <a:ea typeface="標楷體" pitchFamily="65" charset="-120"/>
              </a:rPr>
              <a:t>其他</a:t>
            </a:r>
          </a:p>
        </p:txBody>
      </p:sp>
      <p:sp>
        <p:nvSpPr>
          <p:cNvPr id="3" name="內容版面配置區 2"/>
          <p:cNvSpPr>
            <a:spLocks noGrp="1"/>
          </p:cNvSpPr>
          <p:nvPr>
            <p:ph idx="1"/>
          </p:nvPr>
        </p:nvSpPr>
        <p:spPr/>
        <p:txBody>
          <a:bodyPr/>
          <a:lstStyle/>
          <a:p>
            <a:pPr>
              <a:spcAft>
                <a:spcPct val="50000"/>
              </a:spcAft>
            </a:pPr>
            <a:endParaRPr lang="en-US" altLang="zh-TW" sz="2800" dirty="0" smtClean="0">
              <a:latin typeface="標楷體" pitchFamily="65" charset="-120"/>
              <a:ea typeface="標楷體" pitchFamily="65" charset="-120"/>
            </a:endParaRPr>
          </a:p>
          <a:p>
            <a:pPr>
              <a:spcAft>
                <a:spcPct val="50000"/>
              </a:spcAft>
            </a:pPr>
            <a:r>
              <a:rPr lang="zh-TW" altLang="en-US" sz="2800" dirty="0" smtClean="0">
                <a:latin typeface="標楷體" pitchFamily="65" charset="-120"/>
                <a:ea typeface="標楷體" pitchFamily="65" charset="-120"/>
              </a:rPr>
              <a:t>其他未盡事宜，以招生委員會之決議為準。 </a:t>
            </a:r>
          </a:p>
          <a:p>
            <a:pPr>
              <a:spcAft>
                <a:spcPct val="50000"/>
              </a:spcAft>
            </a:pPr>
            <a:r>
              <a:rPr lang="zh-TW" altLang="en-US" sz="2800" dirty="0" smtClean="0">
                <a:latin typeface="標楷體" pitchFamily="65" charset="-120"/>
                <a:ea typeface="標楷體" pitchFamily="65" charset="-120"/>
              </a:rPr>
              <a:t>師資培育中心洽詢電話：</a:t>
            </a:r>
            <a:endParaRPr lang="en-US" altLang="zh-TW" sz="2800" dirty="0" smtClean="0">
              <a:latin typeface="標楷體" pitchFamily="65" charset="-120"/>
              <a:ea typeface="標楷體" pitchFamily="65" charset="-120"/>
            </a:endParaRPr>
          </a:p>
          <a:p>
            <a:pPr marL="0" indent="0">
              <a:spcAft>
                <a:spcPct val="50000"/>
              </a:spcAft>
              <a:buNone/>
            </a:pPr>
            <a:r>
              <a:rPr lang="en-US" altLang="zh-TW" sz="2800" dirty="0">
                <a:latin typeface="Times New Roman" panose="02020603050405020304" pitchFamily="18" charset="0"/>
                <a:ea typeface="標楷體" pitchFamily="65" charset="-120"/>
                <a:cs typeface="Times New Roman" panose="02020603050405020304" pitchFamily="18" charset="0"/>
              </a:rPr>
              <a:t> </a:t>
            </a:r>
            <a:r>
              <a:rPr lang="en-US" altLang="zh-TW" sz="2800" dirty="0" smtClean="0">
                <a:latin typeface="Times New Roman" panose="02020603050405020304" pitchFamily="18" charset="0"/>
                <a:ea typeface="標楷體" pitchFamily="65" charset="-120"/>
                <a:cs typeface="Times New Roman" panose="02020603050405020304" pitchFamily="18" charset="0"/>
              </a:rPr>
              <a:t> (</a:t>
            </a:r>
            <a:r>
              <a:rPr lang="en-US" altLang="zh-TW" sz="2800" dirty="0">
                <a:latin typeface="Times New Roman" panose="02020603050405020304" pitchFamily="18" charset="0"/>
                <a:ea typeface="標楷體" pitchFamily="65" charset="-120"/>
                <a:cs typeface="Times New Roman" panose="02020603050405020304" pitchFamily="18" charset="0"/>
              </a:rPr>
              <a:t>07)5252000</a:t>
            </a:r>
            <a:r>
              <a:rPr lang="zh-TW" altLang="en-US" sz="2800" dirty="0">
                <a:latin typeface="Times New Roman" panose="02020603050405020304" pitchFamily="18" charset="0"/>
                <a:ea typeface="標楷體" pitchFamily="65" charset="-120"/>
                <a:cs typeface="Times New Roman" panose="02020603050405020304" pitchFamily="18" charset="0"/>
              </a:rPr>
              <a:t>轉</a:t>
            </a:r>
            <a:r>
              <a:rPr lang="en-US" altLang="zh-TW" sz="2800" dirty="0">
                <a:latin typeface="Times New Roman" panose="02020603050405020304" pitchFamily="18" charset="0"/>
                <a:ea typeface="標楷體" pitchFamily="65" charset="-120"/>
                <a:cs typeface="Times New Roman" panose="02020603050405020304" pitchFamily="18" charset="0"/>
              </a:rPr>
              <a:t>5881</a:t>
            </a:r>
            <a:r>
              <a:rPr lang="zh-TW" altLang="en-US" sz="2800" dirty="0">
                <a:latin typeface="Times New Roman" panose="02020603050405020304" pitchFamily="18" charset="0"/>
                <a:ea typeface="標楷體" pitchFamily="65" charset="-120"/>
                <a:cs typeface="Times New Roman" panose="02020603050405020304" pitchFamily="18" charset="0"/>
              </a:rPr>
              <a:t>、</a:t>
            </a:r>
            <a:r>
              <a:rPr lang="en-US" altLang="zh-TW" sz="2800" dirty="0">
                <a:latin typeface="Times New Roman" panose="02020603050405020304" pitchFamily="18" charset="0"/>
                <a:ea typeface="標楷體" pitchFamily="65" charset="-120"/>
                <a:cs typeface="Times New Roman" panose="02020603050405020304" pitchFamily="18" charset="0"/>
              </a:rPr>
              <a:t>5882</a:t>
            </a:r>
            <a:r>
              <a:rPr lang="zh-TW" altLang="en-US" sz="2800" dirty="0">
                <a:latin typeface="Times New Roman" panose="02020603050405020304" pitchFamily="18" charset="0"/>
                <a:ea typeface="標楷體" pitchFamily="65" charset="-120"/>
                <a:cs typeface="Times New Roman" panose="02020603050405020304" pitchFamily="18" charset="0"/>
              </a:rPr>
              <a:t>、</a:t>
            </a:r>
            <a:r>
              <a:rPr lang="en-US" altLang="zh-TW" sz="2800" dirty="0">
                <a:latin typeface="Times New Roman" panose="02020603050405020304" pitchFamily="18" charset="0"/>
                <a:ea typeface="標楷體" pitchFamily="65" charset="-120"/>
                <a:cs typeface="Times New Roman" panose="02020603050405020304" pitchFamily="18" charset="0"/>
              </a:rPr>
              <a:t>5891</a:t>
            </a:r>
            <a:r>
              <a:rPr lang="zh-TW" altLang="en-US" sz="2800" dirty="0">
                <a:latin typeface="Times New Roman" panose="02020603050405020304" pitchFamily="18" charset="0"/>
                <a:ea typeface="標楷體" pitchFamily="65" charset="-120"/>
                <a:cs typeface="Times New Roman" panose="02020603050405020304" pitchFamily="18" charset="0"/>
              </a:rPr>
              <a:t>、</a:t>
            </a:r>
            <a:r>
              <a:rPr lang="en-US" altLang="zh-TW" sz="2800" dirty="0">
                <a:latin typeface="Times New Roman" panose="02020603050405020304" pitchFamily="18" charset="0"/>
                <a:ea typeface="標楷體" pitchFamily="65" charset="-120"/>
                <a:cs typeface="Times New Roman" panose="02020603050405020304" pitchFamily="18" charset="0"/>
              </a:rPr>
              <a:t>5892</a:t>
            </a:r>
            <a:r>
              <a:rPr lang="zh-TW" altLang="en-US" sz="2800" dirty="0">
                <a:latin typeface="Times New Roman" panose="02020603050405020304" pitchFamily="18" charset="0"/>
                <a:ea typeface="標楷體" pitchFamily="65" charset="-120"/>
                <a:cs typeface="Times New Roman" panose="02020603050405020304" pitchFamily="18" charset="0"/>
              </a:rPr>
              <a:t>。</a:t>
            </a:r>
          </a:p>
          <a:p>
            <a:pPr marL="0" indent="0">
              <a:buNone/>
            </a:pPr>
            <a:endParaRPr lang="zh-TW" altLang="en-US" dirty="0"/>
          </a:p>
        </p:txBody>
      </p:sp>
    </p:spTree>
    <p:extLst>
      <p:ext uri="{BB962C8B-B14F-4D97-AF65-F5344CB8AC3E}">
        <p14:creationId xmlns:p14="http://schemas.microsoft.com/office/powerpoint/2010/main" val="3451109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標楷體" pitchFamily="65" charset="-120"/>
                <a:ea typeface="標楷體" pitchFamily="65" charset="-120"/>
              </a:rPr>
              <a:t>甄選重要日程表</a:t>
            </a:r>
            <a:endParaRPr lang="zh-TW" altLang="en-US" dirty="0">
              <a:latin typeface="標楷體" pitchFamily="65" charset="-120"/>
              <a:ea typeface="標楷體" pitchFamily="65" charset="-120"/>
            </a:endParaRPr>
          </a:p>
        </p:txBody>
      </p:sp>
      <p:graphicFrame>
        <p:nvGraphicFramePr>
          <p:cNvPr id="5" name="表格 4"/>
          <p:cNvGraphicFramePr>
            <a:graphicFrameLocks noGrp="1"/>
          </p:cNvGraphicFramePr>
          <p:nvPr>
            <p:extLst>
              <p:ext uri="{D42A27DB-BD31-4B8C-83A1-F6EECF244321}">
                <p14:modId xmlns:p14="http://schemas.microsoft.com/office/powerpoint/2010/main" val="851238887"/>
              </p:ext>
            </p:extLst>
          </p:nvPr>
        </p:nvGraphicFramePr>
        <p:xfrm>
          <a:off x="251519" y="1268757"/>
          <a:ext cx="8640960" cy="5040565"/>
        </p:xfrm>
        <a:graphic>
          <a:graphicData uri="http://schemas.openxmlformats.org/drawingml/2006/table">
            <a:tbl>
              <a:tblPr firstRow="1" firstCol="1" bandRow="1">
                <a:tableStyleId>{5C22544A-7EE6-4342-B048-85BDC9FD1C3A}</a:tableStyleId>
              </a:tblPr>
              <a:tblGrid>
                <a:gridCol w="2569822"/>
                <a:gridCol w="784598"/>
                <a:gridCol w="5286540"/>
              </a:tblGrid>
              <a:tr h="419585">
                <a:tc>
                  <a:txBody>
                    <a:bodyPr/>
                    <a:lstStyle/>
                    <a:p>
                      <a:pPr algn="ctr" fontAlgn="base">
                        <a:lnSpc>
                          <a:spcPts val="1800"/>
                        </a:lnSpc>
                        <a:spcAft>
                          <a:spcPts val="0"/>
                        </a:spcAft>
                      </a:pPr>
                      <a:r>
                        <a:rPr lang="zh-TW" sz="2000" kern="0" dirty="0">
                          <a:effectLst/>
                          <a:latin typeface="標楷體" pitchFamily="65" charset="-120"/>
                          <a:ea typeface="標楷體" pitchFamily="65" charset="-120"/>
                        </a:rPr>
                        <a:t>日</a:t>
                      </a:r>
                      <a:r>
                        <a:rPr lang="en-US" sz="2000" kern="0" dirty="0">
                          <a:effectLst/>
                          <a:latin typeface="標楷體" pitchFamily="65" charset="-120"/>
                          <a:ea typeface="標楷體" pitchFamily="65" charset="-120"/>
                        </a:rPr>
                        <a:t>   </a:t>
                      </a:r>
                      <a:r>
                        <a:rPr lang="zh-TW" sz="2000" kern="0" dirty="0">
                          <a:effectLst/>
                          <a:latin typeface="標楷體" pitchFamily="65" charset="-120"/>
                          <a:ea typeface="標楷體" pitchFamily="65" charset="-120"/>
                        </a:rPr>
                        <a:t>期</a:t>
                      </a:r>
                      <a:endParaRPr lang="zh-TW" sz="2000" kern="100" dirty="0">
                        <a:effectLst/>
                        <a:latin typeface="標楷體" pitchFamily="65" charset="-120"/>
                        <a:ea typeface="標楷體" pitchFamily="65" charset="-120"/>
                        <a:cs typeface="Times New Roman"/>
                      </a:endParaRPr>
                    </a:p>
                  </a:txBody>
                  <a:tcPr marL="15033" marR="15033" marT="0" marB="0" anchor="ctr"/>
                </a:tc>
                <a:tc>
                  <a:txBody>
                    <a:bodyPr/>
                    <a:lstStyle/>
                    <a:p>
                      <a:pPr algn="ctr" fontAlgn="base">
                        <a:lnSpc>
                          <a:spcPts val="1800"/>
                        </a:lnSpc>
                        <a:spcAft>
                          <a:spcPts val="0"/>
                        </a:spcAft>
                      </a:pPr>
                      <a:r>
                        <a:rPr lang="zh-TW" sz="2000" kern="0">
                          <a:effectLst/>
                          <a:latin typeface="標楷體" pitchFamily="65" charset="-120"/>
                          <a:ea typeface="標楷體" pitchFamily="65" charset="-120"/>
                        </a:rPr>
                        <a:t>星 期</a:t>
                      </a:r>
                      <a:endParaRPr lang="zh-TW" sz="2000" kern="100">
                        <a:effectLst/>
                        <a:latin typeface="標楷體" pitchFamily="65" charset="-120"/>
                        <a:ea typeface="標楷體" pitchFamily="65" charset="-120"/>
                        <a:cs typeface="Times New Roman"/>
                      </a:endParaRPr>
                    </a:p>
                  </a:txBody>
                  <a:tcPr marL="15033" marR="15033" marT="0" marB="0" anchor="ctr"/>
                </a:tc>
                <a:tc>
                  <a:txBody>
                    <a:bodyPr/>
                    <a:lstStyle/>
                    <a:p>
                      <a:pPr algn="ctr" fontAlgn="base">
                        <a:lnSpc>
                          <a:spcPts val="1800"/>
                        </a:lnSpc>
                        <a:spcAft>
                          <a:spcPts val="0"/>
                        </a:spcAft>
                      </a:pPr>
                      <a:r>
                        <a:rPr lang="zh-TW" sz="2000" kern="0">
                          <a:effectLst/>
                          <a:latin typeface="標楷體" pitchFamily="65" charset="-120"/>
                          <a:ea typeface="標楷體" pitchFamily="65" charset="-120"/>
                        </a:rPr>
                        <a:t>辦</a:t>
                      </a:r>
                      <a:r>
                        <a:rPr lang="en-US" sz="2000" kern="0">
                          <a:effectLst/>
                          <a:latin typeface="標楷體" pitchFamily="65" charset="-120"/>
                          <a:ea typeface="標楷體" pitchFamily="65" charset="-120"/>
                        </a:rPr>
                        <a:t>        </a:t>
                      </a:r>
                      <a:r>
                        <a:rPr lang="zh-TW" sz="2000" kern="0">
                          <a:effectLst/>
                          <a:latin typeface="標楷體" pitchFamily="65" charset="-120"/>
                          <a:ea typeface="標楷體" pitchFamily="65" charset="-120"/>
                        </a:rPr>
                        <a:t>理</a:t>
                      </a:r>
                      <a:r>
                        <a:rPr lang="en-US" sz="2000" kern="0">
                          <a:effectLst/>
                          <a:latin typeface="標楷體" pitchFamily="65" charset="-120"/>
                          <a:ea typeface="標楷體" pitchFamily="65" charset="-120"/>
                        </a:rPr>
                        <a:t>       </a:t>
                      </a:r>
                      <a:r>
                        <a:rPr lang="zh-TW" sz="2000" kern="0">
                          <a:effectLst/>
                          <a:latin typeface="標楷體" pitchFamily="65" charset="-120"/>
                          <a:ea typeface="標楷體" pitchFamily="65" charset="-120"/>
                        </a:rPr>
                        <a:t>事</a:t>
                      </a:r>
                      <a:r>
                        <a:rPr lang="en-US" sz="2000" kern="0">
                          <a:effectLst/>
                          <a:latin typeface="標楷體" pitchFamily="65" charset="-120"/>
                          <a:ea typeface="標楷體" pitchFamily="65" charset="-120"/>
                        </a:rPr>
                        <a:t>       </a:t>
                      </a:r>
                      <a:r>
                        <a:rPr lang="zh-TW" sz="2000" kern="0">
                          <a:effectLst/>
                          <a:latin typeface="標楷體" pitchFamily="65" charset="-120"/>
                          <a:ea typeface="標楷體" pitchFamily="65" charset="-120"/>
                        </a:rPr>
                        <a:t>項</a:t>
                      </a:r>
                      <a:endParaRPr lang="zh-TW" sz="2000" kern="100">
                        <a:effectLst/>
                        <a:latin typeface="標楷體" pitchFamily="65" charset="-120"/>
                        <a:ea typeface="標楷體" pitchFamily="65" charset="-120"/>
                        <a:cs typeface="Times New Roman"/>
                      </a:endParaRPr>
                    </a:p>
                  </a:txBody>
                  <a:tcPr marL="15033" marR="15033" marT="0" marB="0" anchor="ctr"/>
                </a:tc>
              </a:tr>
              <a:tr h="419585">
                <a:tc>
                  <a:txBody>
                    <a:bodyPr/>
                    <a:lstStyle/>
                    <a:p>
                      <a:pPr algn="ctr" fontAlgn="base">
                        <a:lnSpc>
                          <a:spcPts val="1800"/>
                        </a:lnSpc>
                        <a:spcAft>
                          <a:spcPts val="0"/>
                        </a:spcAft>
                      </a:pPr>
                      <a:r>
                        <a:rPr lang="en-US" sz="2000" kern="0" dirty="0">
                          <a:effectLst/>
                          <a:latin typeface="標楷體" pitchFamily="65" charset="-120"/>
                          <a:ea typeface="標楷體" pitchFamily="65" charset="-120"/>
                        </a:rPr>
                        <a:t>103</a:t>
                      </a:r>
                      <a:r>
                        <a:rPr lang="zh-TW" sz="2000" kern="0" dirty="0">
                          <a:effectLst/>
                          <a:latin typeface="標楷體" pitchFamily="65" charset="-120"/>
                          <a:ea typeface="標楷體" pitchFamily="65" charset="-120"/>
                        </a:rPr>
                        <a:t>年</a:t>
                      </a:r>
                      <a:r>
                        <a:rPr lang="en-US" sz="2000" kern="0" dirty="0">
                          <a:effectLst/>
                          <a:latin typeface="標楷體" pitchFamily="65" charset="-120"/>
                          <a:ea typeface="標楷體" pitchFamily="65" charset="-120"/>
                        </a:rPr>
                        <a:t>12</a:t>
                      </a:r>
                      <a:r>
                        <a:rPr lang="zh-TW" sz="2000" kern="0" dirty="0">
                          <a:effectLst/>
                          <a:latin typeface="標楷體" pitchFamily="65" charset="-120"/>
                          <a:ea typeface="標楷體" pitchFamily="65" charset="-120"/>
                        </a:rPr>
                        <a:t>月</a:t>
                      </a:r>
                      <a:r>
                        <a:rPr lang="en-US" sz="2000" kern="0" dirty="0">
                          <a:effectLst/>
                          <a:latin typeface="標楷體" pitchFamily="65" charset="-120"/>
                          <a:ea typeface="標楷體" pitchFamily="65" charset="-120"/>
                        </a:rPr>
                        <a:t>8</a:t>
                      </a:r>
                      <a:r>
                        <a:rPr lang="zh-TW" sz="2000" kern="0" dirty="0">
                          <a:effectLst/>
                          <a:latin typeface="標楷體" pitchFamily="65" charset="-120"/>
                          <a:ea typeface="標楷體" pitchFamily="65" charset="-120"/>
                        </a:rPr>
                        <a:t>日</a:t>
                      </a:r>
                      <a:endParaRPr lang="zh-TW" sz="2000" kern="100" dirty="0">
                        <a:effectLst/>
                        <a:latin typeface="標楷體" pitchFamily="65" charset="-120"/>
                        <a:ea typeface="標楷體" pitchFamily="65" charset="-120"/>
                        <a:cs typeface="Times New Roman"/>
                      </a:endParaRPr>
                    </a:p>
                  </a:txBody>
                  <a:tcPr marL="15033" marR="15033" marT="0" marB="0" anchor="ctr"/>
                </a:tc>
                <a:tc>
                  <a:txBody>
                    <a:bodyPr/>
                    <a:lstStyle/>
                    <a:p>
                      <a:pPr algn="ctr" fontAlgn="base">
                        <a:lnSpc>
                          <a:spcPts val="1800"/>
                        </a:lnSpc>
                        <a:spcAft>
                          <a:spcPts val="0"/>
                        </a:spcAft>
                      </a:pPr>
                      <a:r>
                        <a:rPr lang="zh-TW" sz="2000" kern="0" dirty="0">
                          <a:effectLst/>
                          <a:latin typeface="標楷體" pitchFamily="65" charset="-120"/>
                          <a:ea typeface="標楷體" pitchFamily="65" charset="-120"/>
                        </a:rPr>
                        <a:t>一</a:t>
                      </a:r>
                      <a:endParaRPr lang="zh-TW" sz="2000" kern="100" dirty="0">
                        <a:effectLst/>
                        <a:latin typeface="標楷體" pitchFamily="65" charset="-120"/>
                        <a:ea typeface="標楷體" pitchFamily="65" charset="-120"/>
                        <a:cs typeface="Times New Roman"/>
                      </a:endParaRPr>
                    </a:p>
                  </a:txBody>
                  <a:tcPr marL="15033" marR="15033" marT="0" marB="0" anchor="ctr"/>
                </a:tc>
                <a:tc>
                  <a:txBody>
                    <a:bodyPr/>
                    <a:lstStyle/>
                    <a:p>
                      <a:pPr algn="just" fontAlgn="base">
                        <a:lnSpc>
                          <a:spcPts val="1800"/>
                        </a:lnSpc>
                        <a:spcAft>
                          <a:spcPts val="0"/>
                        </a:spcAft>
                      </a:pPr>
                      <a:r>
                        <a:rPr lang="zh-TW" sz="2000" kern="0" dirty="0">
                          <a:effectLst/>
                          <a:latin typeface="標楷體" pitchFamily="65" charset="-120"/>
                          <a:ea typeface="標楷體" pitchFamily="65" charset="-120"/>
                        </a:rPr>
                        <a:t>公告</a:t>
                      </a:r>
                      <a:r>
                        <a:rPr lang="en-US" sz="2000" kern="0" dirty="0">
                          <a:effectLst/>
                          <a:latin typeface="標楷體" pitchFamily="65" charset="-120"/>
                          <a:ea typeface="標楷體" pitchFamily="65" charset="-120"/>
                        </a:rPr>
                        <a:t>103</a:t>
                      </a:r>
                      <a:r>
                        <a:rPr lang="zh-TW" sz="2000" kern="0" dirty="0">
                          <a:effectLst/>
                          <a:latin typeface="標楷體" pitchFamily="65" charset="-120"/>
                          <a:ea typeface="標楷體" pitchFamily="65" charset="-120"/>
                        </a:rPr>
                        <a:t>學年度卓越師資培育獎學金甄選章</a:t>
                      </a:r>
                      <a:endParaRPr lang="zh-TW" sz="2000" kern="100" dirty="0">
                        <a:effectLst/>
                        <a:latin typeface="標楷體" pitchFamily="65" charset="-120"/>
                        <a:ea typeface="標楷體" pitchFamily="65" charset="-120"/>
                        <a:cs typeface="Times New Roman"/>
                      </a:endParaRPr>
                    </a:p>
                  </a:txBody>
                  <a:tcPr marL="15033" marR="15033" marT="0" marB="0" anchor="ctr"/>
                </a:tc>
              </a:tr>
              <a:tr h="481110">
                <a:tc>
                  <a:txBody>
                    <a:bodyPr/>
                    <a:lstStyle/>
                    <a:p>
                      <a:pPr algn="ctr" fontAlgn="base">
                        <a:lnSpc>
                          <a:spcPts val="1800"/>
                        </a:lnSpc>
                        <a:spcAft>
                          <a:spcPts val="0"/>
                        </a:spcAft>
                      </a:pPr>
                      <a:r>
                        <a:rPr lang="en-US" sz="2000" kern="0" dirty="0">
                          <a:effectLst/>
                          <a:latin typeface="標楷體" pitchFamily="65" charset="-120"/>
                          <a:ea typeface="標楷體" pitchFamily="65" charset="-120"/>
                        </a:rPr>
                        <a:t>103</a:t>
                      </a:r>
                      <a:r>
                        <a:rPr lang="zh-TW" sz="2000" kern="0" dirty="0">
                          <a:effectLst/>
                          <a:latin typeface="標楷體" pitchFamily="65" charset="-120"/>
                          <a:ea typeface="標楷體" pitchFamily="65" charset="-120"/>
                        </a:rPr>
                        <a:t>年</a:t>
                      </a:r>
                      <a:r>
                        <a:rPr lang="en-US" sz="2000" kern="0" dirty="0">
                          <a:effectLst/>
                          <a:latin typeface="標楷體" pitchFamily="65" charset="-120"/>
                          <a:ea typeface="標楷體" pitchFamily="65" charset="-120"/>
                        </a:rPr>
                        <a:t>12</a:t>
                      </a:r>
                      <a:r>
                        <a:rPr lang="zh-TW" sz="2000" kern="0" dirty="0">
                          <a:effectLst/>
                          <a:latin typeface="標楷體" pitchFamily="65" charset="-120"/>
                          <a:ea typeface="標楷體" pitchFamily="65" charset="-120"/>
                        </a:rPr>
                        <a:t>月</a:t>
                      </a:r>
                      <a:r>
                        <a:rPr lang="en-US" sz="2000" kern="0" dirty="0">
                          <a:effectLst/>
                          <a:latin typeface="標楷體" pitchFamily="65" charset="-120"/>
                          <a:ea typeface="標楷體" pitchFamily="65" charset="-120"/>
                        </a:rPr>
                        <a:t>12</a:t>
                      </a:r>
                      <a:r>
                        <a:rPr lang="zh-TW" sz="2000" kern="0" dirty="0">
                          <a:effectLst/>
                          <a:latin typeface="標楷體" pitchFamily="65" charset="-120"/>
                          <a:ea typeface="標楷體" pitchFamily="65" charset="-120"/>
                        </a:rPr>
                        <a:t>日</a:t>
                      </a:r>
                      <a:endParaRPr lang="zh-TW" sz="2000" kern="100" dirty="0">
                        <a:effectLst/>
                        <a:latin typeface="標楷體" pitchFamily="65" charset="-120"/>
                        <a:ea typeface="標楷體" pitchFamily="65" charset="-120"/>
                        <a:cs typeface="Times New Roman"/>
                      </a:endParaRPr>
                    </a:p>
                  </a:txBody>
                  <a:tcPr marL="15033" marR="15033" marT="0" marB="0" anchor="ctr"/>
                </a:tc>
                <a:tc>
                  <a:txBody>
                    <a:bodyPr/>
                    <a:lstStyle/>
                    <a:p>
                      <a:pPr algn="ctr" fontAlgn="base">
                        <a:lnSpc>
                          <a:spcPts val="1800"/>
                        </a:lnSpc>
                        <a:spcAft>
                          <a:spcPts val="0"/>
                        </a:spcAft>
                      </a:pPr>
                      <a:r>
                        <a:rPr lang="zh-TW" sz="2000" kern="0" dirty="0">
                          <a:effectLst/>
                          <a:latin typeface="標楷體" pitchFamily="65" charset="-120"/>
                          <a:ea typeface="標楷體" pitchFamily="65" charset="-120"/>
                        </a:rPr>
                        <a:t>五</a:t>
                      </a:r>
                      <a:endParaRPr lang="zh-TW" sz="2000" kern="100" dirty="0">
                        <a:effectLst/>
                        <a:latin typeface="標楷體" pitchFamily="65" charset="-120"/>
                        <a:ea typeface="標楷體" pitchFamily="65" charset="-120"/>
                        <a:cs typeface="Times New Roman"/>
                      </a:endParaRPr>
                    </a:p>
                  </a:txBody>
                  <a:tcPr marL="15033" marR="15033" marT="0" marB="0" anchor="ctr"/>
                </a:tc>
                <a:tc>
                  <a:txBody>
                    <a:bodyPr/>
                    <a:lstStyle/>
                    <a:p>
                      <a:pPr algn="just" fontAlgn="base">
                        <a:lnSpc>
                          <a:spcPts val="1800"/>
                        </a:lnSpc>
                        <a:spcAft>
                          <a:spcPts val="0"/>
                        </a:spcAft>
                      </a:pPr>
                      <a:r>
                        <a:rPr lang="zh-TW" sz="2000" kern="0" dirty="0">
                          <a:effectLst/>
                          <a:latin typeface="標楷體" pitchFamily="65" charset="-120"/>
                          <a:ea typeface="標楷體" pitchFamily="65" charset="-120"/>
                        </a:rPr>
                        <a:t>甄選說明會</a:t>
                      </a:r>
                      <a:endParaRPr lang="zh-TW" sz="2000" kern="100" dirty="0">
                        <a:effectLst/>
                        <a:latin typeface="標楷體" pitchFamily="65" charset="-120"/>
                        <a:ea typeface="標楷體" pitchFamily="65" charset="-120"/>
                      </a:endParaRPr>
                    </a:p>
                    <a:p>
                      <a:pPr algn="just" fontAlgn="base">
                        <a:lnSpc>
                          <a:spcPts val="1800"/>
                        </a:lnSpc>
                        <a:spcAft>
                          <a:spcPts val="0"/>
                        </a:spcAft>
                      </a:pPr>
                      <a:r>
                        <a:rPr lang="zh-TW" sz="2000" kern="0" dirty="0">
                          <a:effectLst/>
                          <a:latin typeface="標楷體" pitchFamily="65" charset="-120"/>
                          <a:ea typeface="標楷體" pitchFamily="65" charset="-120"/>
                        </a:rPr>
                        <a:t>社科院社</a:t>
                      </a:r>
                      <a:r>
                        <a:rPr lang="en-US" sz="2000" kern="0" dirty="0">
                          <a:effectLst/>
                          <a:latin typeface="標楷體" pitchFamily="65" charset="-120"/>
                          <a:ea typeface="標楷體" pitchFamily="65" charset="-120"/>
                        </a:rPr>
                        <a:t>2001</a:t>
                      </a:r>
                      <a:r>
                        <a:rPr lang="zh-TW" sz="2000" kern="0" dirty="0">
                          <a:effectLst/>
                          <a:latin typeface="標楷體" pitchFamily="65" charset="-120"/>
                          <a:ea typeface="標楷體" pitchFamily="65" charset="-120"/>
                        </a:rPr>
                        <a:t>室 </a:t>
                      </a:r>
                      <a:r>
                        <a:rPr lang="en-US" sz="2000" kern="0" dirty="0">
                          <a:effectLst/>
                          <a:latin typeface="標楷體" pitchFamily="65" charset="-120"/>
                          <a:ea typeface="標楷體" pitchFamily="65" charset="-120"/>
                        </a:rPr>
                        <a:t>15</a:t>
                      </a:r>
                      <a:r>
                        <a:rPr lang="zh-TW" sz="2000" kern="0" dirty="0">
                          <a:effectLst/>
                          <a:latin typeface="標楷體" pitchFamily="65" charset="-120"/>
                          <a:ea typeface="標楷體" pitchFamily="65" charset="-120"/>
                        </a:rPr>
                        <a:t>：</a:t>
                      </a:r>
                      <a:r>
                        <a:rPr lang="en-US" sz="2000" kern="0" dirty="0">
                          <a:effectLst/>
                          <a:latin typeface="標楷體" pitchFamily="65" charset="-120"/>
                          <a:ea typeface="標楷體" pitchFamily="65" charset="-120"/>
                        </a:rPr>
                        <a:t>30 - 16</a:t>
                      </a:r>
                      <a:r>
                        <a:rPr lang="zh-TW" sz="2000" kern="0" dirty="0">
                          <a:effectLst/>
                          <a:latin typeface="標楷體" pitchFamily="65" charset="-120"/>
                          <a:ea typeface="標楷體" pitchFamily="65" charset="-120"/>
                        </a:rPr>
                        <a:t>：</a:t>
                      </a:r>
                      <a:r>
                        <a:rPr lang="en-US" sz="2000" kern="0" dirty="0">
                          <a:effectLst/>
                          <a:latin typeface="標楷體" pitchFamily="65" charset="-120"/>
                          <a:ea typeface="標楷體" pitchFamily="65" charset="-120"/>
                        </a:rPr>
                        <a:t>30</a:t>
                      </a:r>
                      <a:endParaRPr lang="zh-TW" sz="2000" kern="100" dirty="0">
                        <a:effectLst/>
                        <a:latin typeface="標楷體" pitchFamily="65" charset="-120"/>
                        <a:ea typeface="標楷體" pitchFamily="65" charset="-120"/>
                        <a:cs typeface="Times New Roman"/>
                      </a:endParaRPr>
                    </a:p>
                  </a:txBody>
                  <a:tcPr marL="15033" marR="15033" marT="0" marB="0" anchor="ctr"/>
                </a:tc>
              </a:tr>
              <a:tr h="419585">
                <a:tc>
                  <a:txBody>
                    <a:bodyPr/>
                    <a:lstStyle/>
                    <a:p>
                      <a:pPr algn="ctr" fontAlgn="base">
                        <a:lnSpc>
                          <a:spcPts val="1800"/>
                        </a:lnSpc>
                        <a:spcAft>
                          <a:spcPts val="0"/>
                        </a:spcAft>
                      </a:pPr>
                      <a:r>
                        <a:rPr lang="en-US" sz="2000" kern="0">
                          <a:effectLst/>
                          <a:latin typeface="標楷體" pitchFamily="65" charset="-120"/>
                          <a:ea typeface="標楷體" pitchFamily="65" charset="-120"/>
                        </a:rPr>
                        <a:t>103</a:t>
                      </a:r>
                      <a:r>
                        <a:rPr lang="zh-TW" sz="2000" kern="0">
                          <a:effectLst/>
                          <a:latin typeface="標楷體" pitchFamily="65" charset="-120"/>
                          <a:ea typeface="標楷體" pitchFamily="65" charset="-120"/>
                        </a:rPr>
                        <a:t>年</a:t>
                      </a:r>
                      <a:r>
                        <a:rPr lang="en-US" sz="2000" kern="0">
                          <a:effectLst/>
                          <a:latin typeface="標楷體" pitchFamily="65" charset="-120"/>
                          <a:ea typeface="標楷體" pitchFamily="65" charset="-120"/>
                        </a:rPr>
                        <a:t>12</a:t>
                      </a:r>
                      <a:r>
                        <a:rPr lang="zh-TW" sz="2000" kern="0">
                          <a:effectLst/>
                          <a:latin typeface="標楷體" pitchFamily="65" charset="-120"/>
                          <a:ea typeface="標楷體" pitchFamily="65" charset="-120"/>
                        </a:rPr>
                        <a:t>月</a:t>
                      </a:r>
                      <a:r>
                        <a:rPr lang="en-US" sz="2000" kern="0">
                          <a:effectLst/>
                          <a:latin typeface="標楷體" pitchFamily="65" charset="-120"/>
                          <a:ea typeface="標楷體" pitchFamily="65" charset="-120"/>
                        </a:rPr>
                        <a:t>16</a:t>
                      </a:r>
                      <a:r>
                        <a:rPr lang="zh-TW" sz="2000" kern="0">
                          <a:effectLst/>
                          <a:latin typeface="標楷體" pitchFamily="65" charset="-120"/>
                          <a:ea typeface="標楷體" pitchFamily="65" charset="-120"/>
                        </a:rPr>
                        <a:t>日</a:t>
                      </a:r>
                      <a:endParaRPr lang="zh-TW" sz="2000" kern="100">
                        <a:effectLst/>
                        <a:latin typeface="標楷體" pitchFamily="65" charset="-120"/>
                        <a:ea typeface="標楷體" pitchFamily="65" charset="-120"/>
                        <a:cs typeface="Times New Roman"/>
                      </a:endParaRPr>
                    </a:p>
                  </a:txBody>
                  <a:tcPr marL="15033" marR="15033" marT="0" marB="0" anchor="ctr"/>
                </a:tc>
                <a:tc>
                  <a:txBody>
                    <a:bodyPr/>
                    <a:lstStyle/>
                    <a:p>
                      <a:pPr algn="ctr" fontAlgn="base">
                        <a:lnSpc>
                          <a:spcPts val="1800"/>
                        </a:lnSpc>
                        <a:spcAft>
                          <a:spcPts val="0"/>
                        </a:spcAft>
                      </a:pPr>
                      <a:r>
                        <a:rPr lang="zh-TW" sz="2000" kern="0" dirty="0">
                          <a:effectLst/>
                          <a:latin typeface="標楷體" pitchFamily="65" charset="-120"/>
                          <a:ea typeface="標楷體" pitchFamily="65" charset="-120"/>
                        </a:rPr>
                        <a:t>二</a:t>
                      </a:r>
                      <a:endParaRPr lang="zh-TW" sz="2000" kern="100" dirty="0">
                        <a:effectLst/>
                        <a:latin typeface="標楷體" pitchFamily="65" charset="-120"/>
                        <a:ea typeface="標楷體" pitchFamily="65" charset="-120"/>
                        <a:cs typeface="Times New Roman"/>
                      </a:endParaRPr>
                    </a:p>
                  </a:txBody>
                  <a:tcPr marL="15033" marR="15033" marT="0" marB="0" anchor="ctr"/>
                </a:tc>
                <a:tc>
                  <a:txBody>
                    <a:bodyPr/>
                    <a:lstStyle/>
                    <a:p>
                      <a:pPr algn="just" fontAlgn="base">
                        <a:lnSpc>
                          <a:spcPts val="1800"/>
                        </a:lnSpc>
                        <a:spcAft>
                          <a:spcPts val="0"/>
                        </a:spcAft>
                      </a:pPr>
                      <a:r>
                        <a:rPr lang="zh-TW" sz="2000" kern="0" dirty="0">
                          <a:effectLst/>
                          <a:latin typeface="標楷體" pitchFamily="65" charset="-120"/>
                          <a:ea typeface="標楷體" pitchFamily="65" charset="-120"/>
                        </a:rPr>
                        <a:t>申請截止日。</a:t>
                      </a:r>
                      <a:endParaRPr lang="zh-TW" sz="2000" kern="100" dirty="0">
                        <a:effectLst/>
                        <a:latin typeface="標楷體" pitchFamily="65" charset="-120"/>
                        <a:ea typeface="標楷體" pitchFamily="65" charset="-120"/>
                        <a:cs typeface="Times New Roman"/>
                      </a:endParaRPr>
                    </a:p>
                  </a:txBody>
                  <a:tcPr marL="15033" marR="15033" marT="0" marB="0" anchor="ctr"/>
                </a:tc>
              </a:tr>
              <a:tr h="419585">
                <a:tc>
                  <a:txBody>
                    <a:bodyPr/>
                    <a:lstStyle/>
                    <a:p>
                      <a:pPr algn="ctr" fontAlgn="base">
                        <a:lnSpc>
                          <a:spcPts val="1800"/>
                        </a:lnSpc>
                        <a:spcAft>
                          <a:spcPts val="0"/>
                        </a:spcAft>
                      </a:pPr>
                      <a:r>
                        <a:rPr lang="en-US" sz="2000" kern="0">
                          <a:effectLst/>
                          <a:latin typeface="標楷體" pitchFamily="65" charset="-120"/>
                          <a:ea typeface="標楷體" pitchFamily="65" charset="-120"/>
                        </a:rPr>
                        <a:t>103</a:t>
                      </a:r>
                      <a:r>
                        <a:rPr lang="zh-TW" sz="2000" kern="0">
                          <a:effectLst/>
                          <a:latin typeface="標楷體" pitchFamily="65" charset="-120"/>
                          <a:ea typeface="標楷體" pitchFamily="65" charset="-120"/>
                        </a:rPr>
                        <a:t>年</a:t>
                      </a:r>
                      <a:r>
                        <a:rPr lang="en-US" sz="2000" kern="0">
                          <a:effectLst/>
                          <a:latin typeface="標楷體" pitchFamily="65" charset="-120"/>
                          <a:ea typeface="標楷體" pitchFamily="65" charset="-120"/>
                        </a:rPr>
                        <a:t>12</a:t>
                      </a:r>
                      <a:r>
                        <a:rPr lang="zh-TW" sz="2000" kern="0">
                          <a:effectLst/>
                          <a:latin typeface="標楷體" pitchFamily="65" charset="-120"/>
                          <a:ea typeface="標楷體" pitchFamily="65" charset="-120"/>
                        </a:rPr>
                        <a:t>月</a:t>
                      </a:r>
                      <a:r>
                        <a:rPr lang="en-US" sz="2000" kern="0">
                          <a:effectLst/>
                          <a:latin typeface="標楷體" pitchFamily="65" charset="-120"/>
                          <a:ea typeface="標楷體" pitchFamily="65" charset="-120"/>
                        </a:rPr>
                        <a:t>17</a:t>
                      </a:r>
                      <a:r>
                        <a:rPr lang="zh-TW" sz="2000" kern="0">
                          <a:effectLst/>
                          <a:latin typeface="標楷體" pitchFamily="65" charset="-120"/>
                          <a:ea typeface="標楷體" pitchFamily="65" charset="-120"/>
                        </a:rPr>
                        <a:t>日</a:t>
                      </a:r>
                      <a:endParaRPr lang="zh-TW" sz="2000" kern="100">
                        <a:effectLst/>
                        <a:latin typeface="標楷體" pitchFamily="65" charset="-120"/>
                        <a:ea typeface="標楷體" pitchFamily="65" charset="-120"/>
                        <a:cs typeface="Times New Roman"/>
                      </a:endParaRPr>
                    </a:p>
                  </a:txBody>
                  <a:tcPr marL="15033" marR="15033" marT="0" marB="0" anchor="ctr"/>
                </a:tc>
                <a:tc>
                  <a:txBody>
                    <a:bodyPr/>
                    <a:lstStyle/>
                    <a:p>
                      <a:pPr algn="ctr" fontAlgn="base">
                        <a:lnSpc>
                          <a:spcPts val="1800"/>
                        </a:lnSpc>
                        <a:spcAft>
                          <a:spcPts val="0"/>
                        </a:spcAft>
                      </a:pPr>
                      <a:r>
                        <a:rPr lang="zh-TW" sz="2000" kern="0">
                          <a:effectLst/>
                          <a:latin typeface="標楷體" pitchFamily="65" charset="-120"/>
                          <a:ea typeface="標楷體" pitchFamily="65" charset="-120"/>
                        </a:rPr>
                        <a:t>三</a:t>
                      </a:r>
                      <a:endParaRPr lang="zh-TW" sz="2000" kern="100">
                        <a:effectLst/>
                        <a:latin typeface="標楷體" pitchFamily="65" charset="-120"/>
                        <a:ea typeface="標楷體" pitchFamily="65" charset="-120"/>
                        <a:cs typeface="Times New Roman"/>
                      </a:endParaRPr>
                    </a:p>
                  </a:txBody>
                  <a:tcPr marL="15033" marR="15033" marT="0" marB="0" anchor="ctr"/>
                </a:tc>
                <a:tc>
                  <a:txBody>
                    <a:bodyPr/>
                    <a:lstStyle/>
                    <a:p>
                      <a:pPr algn="just" fontAlgn="base">
                        <a:lnSpc>
                          <a:spcPts val="1800"/>
                        </a:lnSpc>
                        <a:spcAft>
                          <a:spcPts val="0"/>
                        </a:spcAft>
                      </a:pPr>
                      <a:r>
                        <a:rPr lang="zh-TW" sz="2000" kern="0" dirty="0">
                          <a:effectLst/>
                          <a:latin typeface="標楷體" pitchFamily="65" charset="-120"/>
                          <a:ea typeface="標楷體" pitchFamily="65" charset="-120"/>
                        </a:rPr>
                        <a:t>公告複選名單</a:t>
                      </a:r>
                      <a:endParaRPr lang="zh-TW" sz="2000" kern="100" dirty="0">
                        <a:effectLst/>
                        <a:latin typeface="標楷體" pitchFamily="65" charset="-120"/>
                        <a:ea typeface="標楷體" pitchFamily="65" charset="-120"/>
                        <a:cs typeface="Times New Roman"/>
                      </a:endParaRPr>
                    </a:p>
                  </a:txBody>
                  <a:tcPr marL="15033" marR="15033" marT="0" marB="0" anchor="ctr"/>
                </a:tc>
              </a:tr>
              <a:tr h="419585">
                <a:tc>
                  <a:txBody>
                    <a:bodyPr/>
                    <a:lstStyle/>
                    <a:p>
                      <a:pPr algn="ctr" fontAlgn="base">
                        <a:lnSpc>
                          <a:spcPts val="1800"/>
                        </a:lnSpc>
                        <a:spcAft>
                          <a:spcPts val="0"/>
                        </a:spcAft>
                      </a:pPr>
                      <a:r>
                        <a:rPr lang="en-US" sz="2000" kern="0" dirty="0">
                          <a:effectLst/>
                          <a:latin typeface="標楷體" pitchFamily="65" charset="-120"/>
                          <a:ea typeface="標楷體" pitchFamily="65" charset="-120"/>
                        </a:rPr>
                        <a:t>103</a:t>
                      </a:r>
                      <a:r>
                        <a:rPr lang="zh-TW" sz="2000" kern="0" dirty="0">
                          <a:effectLst/>
                          <a:latin typeface="標楷體" pitchFamily="65" charset="-120"/>
                          <a:ea typeface="標楷體" pitchFamily="65" charset="-120"/>
                        </a:rPr>
                        <a:t>年</a:t>
                      </a:r>
                      <a:r>
                        <a:rPr lang="en-US" sz="2000" kern="0" dirty="0">
                          <a:effectLst/>
                          <a:latin typeface="標楷體" pitchFamily="65" charset="-120"/>
                          <a:ea typeface="標楷體" pitchFamily="65" charset="-120"/>
                        </a:rPr>
                        <a:t>12</a:t>
                      </a:r>
                      <a:r>
                        <a:rPr lang="zh-TW" sz="2000" kern="0" dirty="0">
                          <a:effectLst/>
                          <a:latin typeface="標楷體" pitchFamily="65" charset="-120"/>
                          <a:ea typeface="標楷體" pitchFamily="65" charset="-120"/>
                        </a:rPr>
                        <a:t>月</a:t>
                      </a:r>
                      <a:r>
                        <a:rPr lang="en-US" sz="2000" kern="0" dirty="0">
                          <a:effectLst/>
                          <a:latin typeface="標楷體" pitchFamily="65" charset="-120"/>
                          <a:ea typeface="標楷體" pitchFamily="65" charset="-120"/>
                        </a:rPr>
                        <a:t>18</a:t>
                      </a:r>
                      <a:r>
                        <a:rPr lang="zh-TW" sz="2000" kern="0" dirty="0">
                          <a:effectLst/>
                          <a:latin typeface="標楷體" pitchFamily="65" charset="-120"/>
                          <a:ea typeface="標楷體" pitchFamily="65" charset="-120"/>
                        </a:rPr>
                        <a:t>日</a:t>
                      </a:r>
                      <a:endParaRPr lang="zh-TW" sz="2000" kern="100" dirty="0">
                        <a:effectLst/>
                        <a:latin typeface="標楷體" pitchFamily="65" charset="-120"/>
                        <a:ea typeface="標楷體" pitchFamily="65" charset="-120"/>
                        <a:cs typeface="Times New Roman"/>
                      </a:endParaRPr>
                    </a:p>
                  </a:txBody>
                  <a:tcPr marL="15033" marR="15033" marT="0" marB="0" anchor="ctr"/>
                </a:tc>
                <a:tc>
                  <a:txBody>
                    <a:bodyPr/>
                    <a:lstStyle/>
                    <a:p>
                      <a:pPr algn="ctr" fontAlgn="base">
                        <a:lnSpc>
                          <a:spcPts val="1800"/>
                        </a:lnSpc>
                        <a:spcAft>
                          <a:spcPts val="0"/>
                        </a:spcAft>
                      </a:pPr>
                      <a:r>
                        <a:rPr lang="zh-TW" sz="2000" kern="0">
                          <a:effectLst/>
                          <a:latin typeface="標楷體" pitchFamily="65" charset="-120"/>
                          <a:ea typeface="標楷體" pitchFamily="65" charset="-120"/>
                        </a:rPr>
                        <a:t>四</a:t>
                      </a:r>
                      <a:endParaRPr lang="zh-TW" sz="2000" kern="100">
                        <a:effectLst/>
                        <a:latin typeface="標楷體" pitchFamily="65" charset="-120"/>
                        <a:ea typeface="標楷體" pitchFamily="65" charset="-120"/>
                        <a:cs typeface="Times New Roman"/>
                      </a:endParaRPr>
                    </a:p>
                  </a:txBody>
                  <a:tcPr marL="15033" marR="15033" marT="0" marB="0" anchor="ctr"/>
                </a:tc>
                <a:tc>
                  <a:txBody>
                    <a:bodyPr/>
                    <a:lstStyle/>
                    <a:p>
                      <a:pPr algn="just" fontAlgn="base">
                        <a:lnSpc>
                          <a:spcPts val="1800"/>
                        </a:lnSpc>
                        <a:spcAft>
                          <a:spcPts val="0"/>
                        </a:spcAft>
                      </a:pPr>
                      <a:r>
                        <a:rPr lang="zh-TW" sz="2000" kern="0" dirty="0">
                          <a:effectLst/>
                          <a:latin typeface="標楷體" pitchFamily="65" charset="-120"/>
                          <a:ea typeface="標楷體" pitchFamily="65" charset="-120"/>
                        </a:rPr>
                        <a:t>公告試場配置表及口試時段</a:t>
                      </a:r>
                      <a:endParaRPr lang="zh-TW" sz="2000" kern="100" dirty="0">
                        <a:effectLst/>
                        <a:latin typeface="標楷體" pitchFamily="65" charset="-120"/>
                        <a:ea typeface="標楷體" pitchFamily="65" charset="-120"/>
                        <a:cs typeface="Times New Roman"/>
                      </a:endParaRPr>
                    </a:p>
                  </a:txBody>
                  <a:tcPr marL="15033" marR="15033" marT="0" marB="0" anchor="ctr"/>
                </a:tc>
              </a:tr>
              <a:tr h="481110">
                <a:tc>
                  <a:txBody>
                    <a:bodyPr/>
                    <a:lstStyle/>
                    <a:p>
                      <a:pPr algn="ctr" fontAlgn="base">
                        <a:lnSpc>
                          <a:spcPts val="1800"/>
                        </a:lnSpc>
                        <a:spcAft>
                          <a:spcPts val="0"/>
                        </a:spcAft>
                      </a:pPr>
                      <a:r>
                        <a:rPr lang="en-US" sz="2000" kern="0">
                          <a:effectLst/>
                          <a:latin typeface="標楷體" pitchFamily="65" charset="-120"/>
                          <a:ea typeface="標楷體" pitchFamily="65" charset="-120"/>
                        </a:rPr>
                        <a:t>103</a:t>
                      </a:r>
                      <a:r>
                        <a:rPr lang="zh-TW" sz="2000" kern="0">
                          <a:effectLst/>
                          <a:latin typeface="標楷體" pitchFamily="65" charset="-120"/>
                          <a:ea typeface="標楷體" pitchFamily="65" charset="-120"/>
                        </a:rPr>
                        <a:t>年</a:t>
                      </a:r>
                      <a:r>
                        <a:rPr lang="en-US" sz="2000" kern="0">
                          <a:effectLst/>
                          <a:latin typeface="標楷體" pitchFamily="65" charset="-120"/>
                          <a:ea typeface="標楷體" pitchFamily="65" charset="-120"/>
                        </a:rPr>
                        <a:t>12</a:t>
                      </a:r>
                      <a:r>
                        <a:rPr lang="zh-TW" sz="2000" kern="0">
                          <a:effectLst/>
                          <a:latin typeface="標楷體" pitchFamily="65" charset="-120"/>
                          <a:ea typeface="標楷體" pitchFamily="65" charset="-120"/>
                        </a:rPr>
                        <a:t>月</a:t>
                      </a:r>
                      <a:r>
                        <a:rPr lang="en-US" sz="2000" kern="0">
                          <a:effectLst/>
                          <a:latin typeface="標楷體" pitchFamily="65" charset="-120"/>
                          <a:ea typeface="標楷體" pitchFamily="65" charset="-120"/>
                        </a:rPr>
                        <a:t>19</a:t>
                      </a:r>
                      <a:r>
                        <a:rPr lang="zh-TW" sz="2000" kern="0">
                          <a:effectLst/>
                          <a:latin typeface="標楷體" pitchFamily="65" charset="-120"/>
                          <a:ea typeface="標楷體" pitchFamily="65" charset="-120"/>
                        </a:rPr>
                        <a:t>日</a:t>
                      </a:r>
                      <a:endParaRPr lang="zh-TW" sz="2000" kern="100">
                        <a:effectLst/>
                        <a:latin typeface="標楷體" pitchFamily="65" charset="-120"/>
                        <a:ea typeface="標楷體" pitchFamily="65" charset="-120"/>
                        <a:cs typeface="Times New Roman"/>
                      </a:endParaRPr>
                    </a:p>
                  </a:txBody>
                  <a:tcPr marL="15033" marR="15033" marT="0" marB="0" anchor="ctr"/>
                </a:tc>
                <a:tc>
                  <a:txBody>
                    <a:bodyPr/>
                    <a:lstStyle/>
                    <a:p>
                      <a:pPr algn="ctr" fontAlgn="base">
                        <a:lnSpc>
                          <a:spcPts val="1800"/>
                        </a:lnSpc>
                        <a:spcAft>
                          <a:spcPts val="0"/>
                        </a:spcAft>
                      </a:pPr>
                      <a:r>
                        <a:rPr lang="zh-TW" sz="2000" kern="0">
                          <a:effectLst/>
                          <a:latin typeface="標楷體" pitchFamily="65" charset="-120"/>
                          <a:ea typeface="標楷體" pitchFamily="65" charset="-120"/>
                        </a:rPr>
                        <a:t>五</a:t>
                      </a:r>
                      <a:endParaRPr lang="zh-TW" sz="2000" kern="100">
                        <a:effectLst/>
                        <a:latin typeface="標楷體" pitchFamily="65" charset="-120"/>
                        <a:ea typeface="標楷體" pitchFamily="65" charset="-120"/>
                        <a:cs typeface="Times New Roman"/>
                      </a:endParaRPr>
                    </a:p>
                  </a:txBody>
                  <a:tcPr marL="15033" marR="15033" marT="0" marB="0" anchor="ctr"/>
                </a:tc>
                <a:tc>
                  <a:txBody>
                    <a:bodyPr/>
                    <a:lstStyle/>
                    <a:p>
                      <a:pPr algn="just" fontAlgn="base">
                        <a:lnSpc>
                          <a:spcPts val="1800"/>
                        </a:lnSpc>
                        <a:spcAft>
                          <a:spcPts val="0"/>
                        </a:spcAft>
                      </a:pPr>
                      <a:r>
                        <a:rPr lang="zh-TW" sz="2000" kern="0" dirty="0">
                          <a:effectLst/>
                          <a:latin typeface="標楷體" pitchFamily="65" charset="-120"/>
                          <a:ea typeface="標楷體" pitchFamily="65" charset="-120"/>
                        </a:rPr>
                        <a:t>考試</a:t>
                      </a:r>
                      <a:r>
                        <a:rPr lang="en-US" sz="2000" kern="0" dirty="0">
                          <a:effectLst/>
                          <a:latin typeface="標楷體" pitchFamily="65" charset="-120"/>
                          <a:ea typeface="標楷體" pitchFamily="65" charset="-120"/>
                        </a:rPr>
                        <a:t>(</a:t>
                      </a:r>
                      <a:r>
                        <a:rPr lang="zh-TW" sz="2000" kern="0" dirty="0">
                          <a:effectLst/>
                          <a:latin typeface="標楷體" pitchFamily="65" charset="-120"/>
                          <a:ea typeface="標楷體" pitchFamily="65" charset="-120"/>
                        </a:rPr>
                        <a:t>上午</a:t>
                      </a:r>
                      <a:r>
                        <a:rPr lang="en-US" sz="2000" kern="0" dirty="0">
                          <a:effectLst/>
                          <a:latin typeface="標楷體" pitchFamily="65" charset="-120"/>
                          <a:ea typeface="標楷體" pitchFamily="65" charset="-120"/>
                        </a:rPr>
                        <a:t>11</a:t>
                      </a:r>
                      <a:r>
                        <a:rPr lang="zh-TW" sz="2000" kern="0" dirty="0">
                          <a:effectLst/>
                          <a:latin typeface="標楷體" pitchFamily="65" charset="-120"/>
                          <a:ea typeface="標楷體" pitchFamily="65" charset="-120"/>
                        </a:rPr>
                        <a:t>點進行筆試，下午</a:t>
                      </a:r>
                      <a:r>
                        <a:rPr lang="en-US" sz="2000" kern="0" dirty="0">
                          <a:effectLst/>
                          <a:latin typeface="標楷體" pitchFamily="65" charset="-120"/>
                          <a:ea typeface="標楷體" pitchFamily="65" charset="-120"/>
                        </a:rPr>
                        <a:t>2</a:t>
                      </a:r>
                      <a:r>
                        <a:rPr lang="zh-TW" sz="2000" kern="0" dirty="0">
                          <a:effectLst/>
                          <a:latin typeface="標楷體" pitchFamily="65" charset="-120"/>
                          <a:ea typeface="標楷體" pitchFamily="65" charset="-120"/>
                        </a:rPr>
                        <a:t>點面試</a:t>
                      </a:r>
                      <a:r>
                        <a:rPr lang="en-US" sz="2000" kern="0" dirty="0">
                          <a:effectLst/>
                          <a:latin typeface="標楷體" pitchFamily="65" charset="-120"/>
                          <a:ea typeface="標楷體" pitchFamily="65" charset="-120"/>
                        </a:rPr>
                        <a:t>)</a:t>
                      </a:r>
                      <a:endParaRPr lang="zh-TW" sz="2000" kern="100" dirty="0">
                        <a:effectLst/>
                        <a:latin typeface="標楷體" pitchFamily="65" charset="-120"/>
                        <a:ea typeface="標楷體" pitchFamily="65" charset="-120"/>
                      </a:endParaRPr>
                    </a:p>
                    <a:p>
                      <a:pPr algn="just" fontAlgn="base">
                        <a:lnSpc>
                          <a:spcPts val="1800"/>
                        </a:lnSpc>
                        <a:spcAft>
                          <a:spcPts val="0"/>
                        </a:spcAft>
                      </a:pPr>
                      <a:r>
                        <a:rPr lang="en-US" sz="2000" kern="0" dirty="0">
                          <a:effectLst/>
                          <a:latin typeface="標楷體" pitchFamily="65" charset="-120"/>
                          <a:ea typeface="標楷體" pitchFamily="65" charset="-120"/>
                        </a:rPr>
                        <a:t>PS</a:t>
                      </a:r>
                      <a:r>
                        <a:rPr lang="zh-TW" sz="2000" kern="0" dirty="0">
                          <a:effectLst/>
                          <a:latin typeface="標楷體" pitchFamily="65" charset="-120"/>
                          <a:ea typeface="標楷體" pitchFamily="65" charset="-120"/>
                        </a:rPr>
                        <a:t>：</a:t>
                      </a:r>
                      <a:r>
                        <a:rPr lang="en-US" sz="2000" kern="0" dirty="0">
                          <a:effectLst/>
                          <a:latin typeface="標楷體" pitchFamily="65" charset="-120"/>
                          <a:ea typeface="標楷體" pitchFamily="65" charset="-120"/>
                        </a:rPr>
                        <a:t>10</a:t>
                      </a:r>
                      <a:r>
                        <a:rPr lang="zh-TW" sz="2000" kern="0" dirty="0">
                          <a:effectLst/>
                          <a:latin typeface="標楷體" pitchFamily="65" charset="-120"/>
                          <a:ea typeface="標楷體" pitchFamily="65" charset="-120"/>
                        </a:rPr>
                        <a:t>點進行性向測驗</a:t>
                      </a:r>
                      <a:r>
                        <a:rPr lang="en-US" sz="2000" kern="0" dirty="0">
                          <a:effectLst/>
                          <a:latin typeface="標楷體" pitchFamily="65" charset="-120"/>
                          <a:ea typeface="標楷體" pitchFamily="65" charset="-120"/>
                        </a:rPr>
                        <a:t>(</a:t>
                      </a:r>
                      <a:r>
                        <a:rPr lang="zh-TW" sz="2000" kern="0" dirty="0">
                          <a:effectLst/>
                          <a:latin typeface="標楷體" pitchFamily="65" charset="-120"/>
                          <a:ea typeface="標楷體" pitchFamily="65" charset="-120"/>
                        </a:rPr>
                        <a:t>地點社</a:t>
                      </a:r>
                      <a:r>
                        <a:rPr lang="en-US" sz="2000" kern="0" dirty="0">
                          <a:effectLst/>
                          <a:latin typeface="標楷體" pitchFamily="65" charset="-120"/>
                          <a:ea typeface="標楷體" pitchFamily="65" charset="-120"/>
                        </a:rPr>
                        <a:t>3006</a:t>
                      </a:r>
                      <a:r>
                        <a:rPr lang="zh-TW" sz="2000" kern="0" dirty="0">
                          <a:effectLst/>
                          <a:latin typeface="標楷體" pitchFamily="65" charset="-120"/>
                          <a:ea typeface="標楷體" pitchFamily="65" charset="-120"/>
                        </a:rPr>
                        <a:t>室</a:t>
                      </a:r>
                      <a:r>
                        <a:rPr lang="en-US" sz="2000" kern="0" dirty="0">
                          <a:effectLst/>
                          <a:latin typeface="標楷體" pitchFamily="65" charset="-120"/>
                          <a:ea typeface="標楷體" pitchFamily="65" charset="-120"/>
                        </a:rPr>
                        <a:t>)</a:t>
                      </a:r>
                      <a:endParaRPr lang="zh-TW" sz="2000" kern="100" dirty="0">
                        <a:effectLst/>
                        <a:latin typeface="標楷體" pitchFamily="65" charset="-120"/>
                        <a:ea typeface="標楷體" pitchFamily="65" charset="-120"/>
                        <a:cs typeface="Times New Roman"/>
                      </a:endParaRPr>
                    </a:p>
                  </a:txBody>
                  <a:tcPr marL="15033" marR="15033" marT="0" marB="0" anchor="ctr"/>
                </a:tc>
              </a:tr>
              <a:tr h="419585">
                <a:tc>
                  <a:txBody>
                    <a:bodyPr/>
                    <a:lstStyle/>
                    <a:p>
                      <a:pPr algn="ctr" fontAlgn="base">
                        <a:lnSpc>
                          <a:spcPts val="1800"/>
                        </a:lnSpc>
                        <a:spcAft>
                          <a:spcPts val="0"/>
                        </a:spcAft>
                      </a:pPr>
                      <a:r>
                        <a:rPr lang="en-US" sz="2000" kern="0">
                          <a:effectLst/>
                          <a:latin typeface="標楷體" pitchFamily="65" charset="-120"/>
                          <a:ea typeface="標楷體" pitchFamily="65" charset="-120"/>
                        </a:rPr>
                        <a:t>103</a:t>
                      </a:r>
                      <a:r>
                        <a:rPr lang="zh-TW" sz="2000" kern="0">
                          <a:effectLst/>
                          <a:latin typeface="標楷體" pitchFamily="65" charset="-120"/>
                          <a:ea typeface="標楷體" pitchFamily="65" charset="-120"/>
                        </a:rPr>
                        <a:t>年</a:t>
                      </a:r>
                      <a:r>
                        <a:rPr lang="en-US" sz="2000" kern="0">
                          <a:effectLst/>
                          <a:latin typeface="標楷體" pitchFamily="65" charset="-120"/>
                          <a:ea typeface="標楷體" pitchFamily="65" charset="-120"/>
                        </a:rPr>
                        <a:t>12</a:t>
                      </a:r>
                      <a:r>
                        <a:rPr lang="zh-TW" sz="2000" kern="0">
                          <a:effectLst/>
                          <a:latin typeface="標楷體" pitchFamily="65" charset="-120"/>
                          <a:ea typeface="標楷體" pitchFamily="65" charset="-120"/>
                        </a:rPr>
                        <a:t>月</a:t>
                      </a:r>
                      <a:r>
                        <a:rPr lang="en-US" sz="2000" kern="0">
                          <a:effectLst/>
                          <a:latin typeface="標楷體" pitchFamily="65" charset="-120"/>
                          <a:ea typeface="標楷體" pitchFamily="65" charset="-120"/>
                        </a:rPr>
                        <a:t>26</a:t>
                      </a:r>
                      <a:r>
                        <a:rPr lang="zh-TW" sz="2000" kern="0">
                          <a:effectLst/>
                          <a:latin typeface="標楷體" pitchFamily="65" charset="-120"/>
                          <a:ea typeface="標楷體" pitchFamily="65" charset="-120"/>
                        </a:rPr>
                        <a:t>日</a:t>
                      </a:r>
                      <a:endParaRPr lang="zh-TW" sz="2000" kern="100">
                        <a:effectLst/>
                        <a:latin typeface="標楷體" pitchFamily="65" charset="-120"/>
                        <a:ea typeface="標楷體" pitchFamily="65" charset="-120"/>
                        <a:cs typeface="Times New Roman"/>
                      </a:endParaRPr>
                    </a:p>
                  </a:txBody>
                  <a:tcPr marL="15033" marR="15033" marT="0" marB="0" anchor="ctr"/>
                </a:tc>
                <a:tc>
                  <a:txBody>
                    <a:bodyPr/>
                    <a:lstStyle/>
                    <a:p>
                      <a:pPr algn="ctr" fontAlgn="base">
                        <a:lnSpc>
                          <a:spcPts val="1800"/>
                        </a:lnSpc>
                        <a:spcAft>
                          <a:spcPts val="0"/>
                        </a:spcAft>
                      </a:pPr>
                      <a:r>
                        <a:rPr lang="zh-TW" sz="2000" kern="0">
                          <a:effectLst/>
                          <a:latin typeface="標楷體" pitchFamily="65" charset="-120"/>
                          <a:ea typeface="標楷體" pitchFamily="65" charset="-120"/>
                        </a:rPr>
                        <a:t>五</a:t>
                      </a:r>
                      <a:endParaRPr lang="zh-TW" sz="2000" kern="100">
                        <a:effectLst/>
                        <a:latin typeface="標楷體" pitchFamily="65" charset="-120"/>
                        <a:ea typeface="標楷體" pitchFamily="65" charset="-120"/>
                        <a:cs typeface="Times New Roman"/>
                      </a:endParaRPr>
                    </a:p>
                  </a:txBody>
                  <a:tcPr marL="15033" marR="15033" marT="0" marB="0" anchor="ctr"/>
                </a:tc>
                <a:tc>
                  <a:txBody>
                    <a:bodyPr/>
                    <a:lstStyle/>
                    <a:p>
                      <a:pPr algn="just" fontAlgn="base">
                        <a:lnSpc>
                          <a:spcPts val="1800"/>
                        </a:lnSpc>
                        <a:spcAft>
                          <a:spcPts val="0"/>
                        </a:spcAft>
                      </a:pPr>
                      <a:r>
                        <a:rPr lang="zh-TW" sz="2000" kern="0" dirty="0">
                          <a:effectLst/>
                          <a:latin typeface="標楷體" pitchFamily="65" charset="-120"/>
                          <a:ea typeface="標楷體" pitchFamily="65" charset="-120"/>
                        </a:rPr>
                        <a:t>公告錄取名單</a:t>
                      </a:r>
                      <a:endParaRPr lang="zh-TW" sz="2000" kern="100" dirty="0">
                        <a:effectLst/>
                        <a:latin typeface="標楷體" pitchFamily="65" charset="-120"/>
                        <a:ea typeface="標楷體" pitchFamily="65" charset="-120"/>
                        <a:cs typeface="Times New Roman"/>
                      </a:endParaRPr>
                    </a:p>
                  </a:txBody>
                  <a:tcPr marL="15033" marR="15033" marT="0" marB="0" anchor="ctr"/>
                </a:tc>
              </a:tr>
              <a:tr h="721665">
                <a:tc>
                  <a:txBody>
                    <a:bodyPr/>
                    <a:lstStyle/>
                    <a:p>
                      <a:pPr algn="ctr" fontAlgn="base">
                        <a:lnSpc>
                          <a:spcPts val="1800"/>
                        </a:lnSpc>
                        <a:spcAft>
                          <a:spcPts val="0"/>
                        </a:spcAft>
                      </a:pPr>
                      <a:r>
                        <a:rPr lang="en-US" sz="2000" kern="0">
                          <a:effectLst/>
                          <a:latin typeface="標楷體" pitchFamily="65" charset="-120"/>
                          <a:ea typeface="標楷體" pitchFamily="65" charset="-120"/>
                        </a:rPr>
                        <a:t>103</a:t>
                      </a:r>
                      <a:r>
                        <a:rPr lang="zh-TW" sz="2000" kern="0">
                          <a:effectLst/>
                          <a:latin typeface="標楷體" pitchFamily="65" charset="-120"/>
                          <a:ea typeface="標楷體" pitchFamily="65" charset="-120"/>
                        </a:rPr>
                        <a:t>年</a:t>
                      </a:r>
                      <a:r>
                        <a:rPr lang="en-US" sz="2000" kern="0">
                          <a:effectLst/>
                          <a:latin typeface="標楷體" pitchFamily="65" charset="-120"/>
                          <a:ea typeface="標楷體" pitchFamily="65" charset="-120"/>
                        </a:rPr>
                        <a:t>12</a:t>
                      </a:r>
                      <a:r>
                        <a:rPr lang="zh-TW" sz="2000" kern="0">
                          <a:effectLst/>
                          <a:latin typeface="標楷體" pitchFamily="65" charset="-120"/>
                          <a:ea typeface="標楷體" pitchFamily="65" charset="-120"/>
                        </a:rPr>
                        <a:t>月</a:t>
                      </a:r>
                      <a:r>
                        <a:rPr lang="en-US" sz="2000" kern="0">
                          <a:effectLst/>
                          <a:latin typeface="標楷體" pitchFamily="65" charset="-120"/>
                          <a:ea typeface="標楷體" pitchFamily="65" charset="-120"/>
                        </a:rPr>
                        <a:t>27</a:t>
                      </a:r>
                      <a:r>
                        <a:rPr lang="zh-TW" sz="2000" kern="0">
                          <a:effectLst/>
                          <a:latin typeface="標楷體" pitchFamily="65" charset="-120"/>
                          <a:ea typeface="標楷體" pitchFamily="65" charset="-120"/>
                        </a:rPr>
                        <a:t>、</a:t>
                      </a:r>
                      <a:r>
                        <a:rPr lang="en-US" sz="2000" kern="0">
                          <a:effectLst/>
                          <a:latin typeface="標楷體" pitchFamily="65" charset="-120"/>
                          <a:ea typeface="標楷體" pitchFamily="65" charset="-120"/>
                        </a:rPr>
                        <a:t>29</a:t>
                      </a:r>
                      <a:r>
                        <a:rPr lang="zh-TW" sz="2000" kern="0">
                          <a:effectLst/>
                          <a:latin typeface="標楷體" pitchFamily="65" charset="-120"/>
                          <a:ea typeface="標楷體" pitchFamily="65" charset="-120"/>
                        </a:rPr>
                        <a:t>日</a:t>
                      </a:r>
                      <a:endParaRPr lang="zh-TW" sz="2000" kern="100">
                        <a:effectLst/>
                        <a:latin typeface="標楷體" pitchFamily="65" charset="-120"/>
                        <a:ea typeface="標楷體" pitchFamily="65" charset="-120"/>
                        <a:cs typeface="Times New Roman"/>
                      </a:endParaRPr>
                    </a:p>
                  </a:txBody>
                  <a:tcPr marL="15033" marR="15033" marT="0" marB="0" anchor="ctr"/>
                </a:tc>
                <a:tc>
                  <a:txBody>
                    <a:bodyPr/>
                    <a:lstStyle/>
                    <a:p>
                      <a:pPr algn="ctr" fontAlgn="base">
                        <a:lnSpc>
                          <a:spcPts val="1800"/>
                        </a:lnSpc>
                        <a:spcAft>
                          <a:spcPts val="0"/>
                        </a:spcAft>
                      </a:pPr>
                      <a:r>
                        <a:rPr lang="zh-TW" sz="1800" kern="0" dirty="0">
                          <a:effectLst/>
                          <a:latin typeface="標楷體" pitchFamily="65" charset="-120"/>
                          <a:ea typeface="標楷體" pitchFamily="65" charset="-120"/>
                        </a:rPr>
                        <a:t>六、一</a:t>
                      </a:r>
                      <a:endParaRPr lang="zh-TW" sz="1800" kern="100" dirty="0">
                        <a:effectLst/>
                        <a:latin typeface="標楷體" pitchFamily="65" charset="-120"/>
                        <a:ea typeface="標楷體" pitchFamily="65" charset="-120"/>
                        <a:cs typeface="Times New Roman"/>
                      </a:endParaRPr>
                    </a:p>
                  </a:txBody>
                  <a:tcPr marL="15033" marR="15033" marT="0" marB="0" anchor="ctr"/>
                </a:tc>
                <a:tc>
                  <a:txBody>
                    <a:bodyPr/>
                    <a:lstStyle/>
                    <a:p>
                      <a:pPr algn="just" fontAlgn="base">
                        <a:lnSpc>
                          <a:spcPts val="1800"/>
                        </a:lnSpc>
                        <a:spcAft>
                          <a:spcPts val="0"/>
                        </a:spcAft>
                      </a:pPr>
                      <a:r>
                        <a:rPr lang="zh-TW" sz="2000" kern="0" dirty="0">
                          <a:effectLst/>
                          <a:latin typeface="標楷體" pitchFamily="65" charset="-120"/>
                          <a:ea typeface="標楷體" pitchFamily="65" charset="-120"/>
                        </a:rPr>
                        <a:t>錄取生報到</a:t>
                      </a:r>
                      <a:r>
                        <a:rPr lang="en-US" sz="2000" kern="0" dirty="0">
                          <a:effectLst/>
                          <a:latin typeface="標楷體" pitchFamily="65" charset="-120"/>
                          <a:ea typeface="標楷體" pitchFamily="65" charset="-120"/>
                        </a:rPr>
                        <a:t>-</a:t>
                      </a:r>
                      <a:r>
                        <a:rPr lang="zh-TW" sz="2000" kern="0" dirty="0">
                          <a:effectLst/>
                          <a:latin typeface="標楷體" pitchFamily="65" charset="-120"/>
                          <a:ea typeface="標楷體" pitchFamily="65" charset="-120"/>
                        </a:rPr>
                        <a:t>繳交報到單</a:t>
                      </a:r>
                      <a:endParaRPr lang="zh-TW" sz="2000" kern="100" dirty="0">
                        <a:effectLst/>
                        <a:latin typeface="標楷體" pitchFamily="65" charset="-120"/>
                        <a:ea typeface="標楷體" pitchFamily="65" charset="-120"/>
                      </a:endParaRPr>
                    </a:p>
                    <a:p>
                      <a:pPr algn="just" fontAlgn="base">
                        <a:lnSpc>
                          <a:spcPts val="1800"/>
                        </a:lnSpc>
                        <a:spcAft>
                          <a:spcPts val="0"/>
                        </a:spcAft>
                      </a:pPr>
                      <a:r>
                        <a:rPr lang="en-US" sz="2000" kern="0" dirty="0">
                          <a:effectLst/>
                          <a:latin typeface="標楷體" pitchFamily="65" charset="-120"/>
                          <a:ea typeface="標楷體" pitchFamily="65" charset="-120"/>
                        </a:rPr>
                        <a:t>27</a:t>
                      </a:r>
                      <a:r>
                        <a:rPr lang="zh-TW" sz="2000" kern="0" dirty="0">
                          <a:effectLst/>
                          <a:latin typeface="標楷體" pitchFamily="65" charset="-120"/>
                          <a:ea typeface="標楷體" pitchFamily="65" charset="-120"/>
                        </a:rPr>
                        <a:t>日：上午</a:t>
                      </a:r>
                      <a:r>
                        <a:rPr lang="en-US" sz="2000" kern="0" dirty="0">
                          <a:effectLst/>
                          <a:latin typeface="標楷體" pitchFamily="65" charset="-120"/>
                          <a:ea typeface="標楷體" pitchFamily="65" charset="-120"/>
                        </a:rPr>
                        <a:t>9</a:t>
                      </a:r>
                      <a:r>
                        <a:rPr lang="zh-TW" sz="2000" kern="0" dirty="0">
                          <a:effectLst/>
                          <a:latin typeface="標楷體" pitchFamily="65" charset="-120"/>
                          <a:ea typeface="標楷體" pitchFamily="65" charset="-120"/>
                        </a:rPr>
                        <a:t>點</a:t>
                      </a:r>
                      <a:r>
                        <a:rPr lang="en-US" sz="2000" kern="0" dirty="0">
                          <a:effectLst/>
                          <a:latin typeface="標楷體" pitchFamily="65" charset="-120"/>
                          <a:ea typeface="標楷體" pitchFamily="65" charset="-120"/>
                        </a:rPr>
                        <a:t>-</a:t>
                      </a:r>
                      <a:r>
                        <a:rPr lang="zh-TW" sz="2000" kern="0" dirty="0">
                          <a:effectLst/>
                          <a:latin typeface="標楷體" pitchFamily="65" charset="-120"/>
                          <a:ea typeface="標楷體" pitchFamily="65" charset="-120"/>
                        </a:rPr>
                        <a:t>下午</a:t>
                      </a:r>
                      <a:r>
                        <a:rPr lang="en-US" sz="2000" kern="0" dirty="0">
                          <a:effectLst/>
                          <a:latin typeface="標楷體" pitchFamily="65" charset="-120"/>
                          <a:ea typeface="標楷體" pitchFamily="65" charset="-120"/>
                        </a:rPr>
                        <a:t>5</a:t>
                      </a:r>
                      <a:r>
                        <a:rPr lang="zh-TW" sz="2000" kern="0" dirty="0">
                          <a:effectLst/>
                          <a:latin typeface="標楷體" pitchFamily="65" charset="-120"/>
                          <a:ea typeface="標楷體" pitchFamily="65" charset="-120"/>
                        </a:rPr>
                        <a:t>點</a:t>
                      </a:r>
                      <a:endParaRPr lang="zh-TW" sz="2000" kern="100" dirty="0">
                        <a:effectLst/>
                        <a:latin typeface="標楷體" pitchFamily="65" charset="-120"/>
                        <a:ea typeface="標楷體" pitchFamily="65" charset="-120"/>
                      </a:endParaRPr>
                    </a:p>
                    <a:p>
                      <a:pPr algn="just" fontAlgn="base">
                        <a:lnSpc>
                          <a:spcPts val="1800"/>
                        </a:lnSpc>
                        <a:spcAft>
                          <a:spcPts val="0"/>
                        </a:spcAft>
                      </a:pPr>
                      <a:r>
                        <a:rPr lang="en-US" sz="2000" kern="0" dirty="0">
                          <a:effectLst/>
                          <a:latin typeface="標楷體" pitchFamily="65" charset="-120"/>
                          <a:ea typeface="標楷體" pitchFamily="65" charset="-120"/>
                        </a:rPr>
                        <a:t>29</a:t>
                      </a:r>
                      <a:r>
                        <a:rPr lang="zh-TW" sz="2000" kern="0" dirty="0">
                          <a:effectLst/>
                          <a:latin typeface="標楷體" pitchFamily="65" charset="-120"/>
                          <a:ea typeface="標楷體" pitchFamily="65" charset="-120"/>
                        </a:rPr>
                        <a:t>日：上午</a:t>
                      </a:r>
                      <a:r>
                        <a:rPr lang="en-US" sz="2000" kern="0" dirty="0">
                          <a:effectLst/>
                          <a:latin typeface="標楷體" pitchFamily="65" charset="-120"/>
                          <a:ea typeface="標楷體" pitchFamily="65" charset="-120"/>
                        </a:rPr>
                        <a:t>9</a:t>
                      </a:r>
                      <a:r>
                        <a:rPr lang="zh-TW" sz="2000" kern="0" dirty="0">
                          <a:effectLst/>
                          <a:latin typeface="標楷體" pitchFamily="65" charset="-120"/>
                          <a:ea typeface="標楷體" pitchFamily="65" charset="-120"/>
                        </a:rPr>
                        <a:t>點</a:t>
                      </a:r>
                      <a:r>
                        <a:rPr lang="en-US" sz="2000" kern="0" dirty="0">
                          <a:effectLst/>
                          <a:latin typeface="標楷體" pitchFamily="65" charset="-120"/>
                          <a:ea typeface="標楷體" pitchFamily="65" charset="-120"/>
                        </a:rPr>
                        <a:t>-</a:t>
                      </a:r>
                      <a:r>
                        <a:rPr lang="zh-TW" sz="2000" kern="0" dirty="0">
                          <a:effectLst/>
                          <a:latin typeface="標楷體" pitchFamily="65" charset="-120"/>
                          <a:ea typeface="標楷體" pitchFamily="65" charset="-120"/>
                        </a:rPr>
                        <a:t>下午</a:t>
                      </a:r>
                      <a:r>
                        <a:rPr lang="en-US" sz="2000" kern="0" dirty="0">
                          <a:effectLst/>
                          <a:latin typeface="標楷體" pitchFamily="65" charset="-120"/>
                          <a:ea typeface="標楷體" pitchFamily="65" charset="-120"/>
                        </a:rPr>
                        <a:t>4</a:t>
                      </a:r>
                      <a:r>
                        <a:rPr lang="zh-TW" sz="2000" kern="0" dirty="0">
                          <a:effectLst/>
                          <a:latin typeface="標楷體" pitchFamily="65" charset="-120"/>
                          <a:ea typeface="標楷體" pitchFamily="65" charset="-120"/>
                        </a:rPr>
                        <a:t>點</a:t>
                      </a:r>
                      <a:r>
                        <a:rPr lang="en-US" sz="2000" kern="0" dirty="0">
                          <a:effectLst/>
                          <a:latin typeface="標楷體" pitchFamily="65" charset="-120"/>
                          <a:ea typeface="標楷體" pitchFamily="65" charset="-120"/>
                        </a:rPr>
                        <a:t>(</a:t>
                      </a:r>
                      <a:r>
                        <a:rPr lang="zh-TW" sz="2000" kern="0" dirty="0">
                          <a:effectLst/>
                          <a:latin typeface="標楷體" pitchFamily="65" charset="-120"/>
                          <a:ea typeface="標楷體" pitchFamily="65" charset="-120"/>
                        </a:rPr>
                        <a:t>四點半後通知備取</a:t>
                      </a:r>
                      <a:r>
                        <a:rPr lang="en-US" sz="2000" kern="0" dirty="0">
                          <a:effectLst/>
                          <a:latin typeface="標楷體" pitchFamily="65" charset="-120"/>
                          <a:ea typeface="標楷體" pitchFamily="65" charset="-120"/>
                        </a:rPr>
                        <a:t>)</a:t>
                      </a:r>
                      <a:endParaRPr lang="zh-TW" sz="2000" kern="100" dirty="0">
                        <a:effectLst/>
                        <a:latin typeface="標楷體" pitchFamily="65" charset="-120"/>
                        <a:ea typeface="標楷體" pitchFamily="65" charset="-120"/>
                        <a:cs typeface="Times New Roman"/>
                      </a:endParaRPr>
                    </a:p>
                  </a:txBody>
                  <a:tcPr marL="15033" marR="15033" marT="0" marB="0" anchor="ctr"/>
                </a:tc>
              </a:tr>
              <a:tr h="419585">
                <a:tc>
                  <a:txBody>
                    <a:bodyPr/>
                    <a:lstStyle/>
                    <a:p>
                      <a:pPr algn="ctr" fontAlgn="base">
                        <a:lnSpc>
                          <a:spcPts val="1800"/>
                        </a:lnSpc>
                        <a:spcAft>
                          <a:spcPts val="0"/>
                        </a:spcAft>
                      </a:pPr>
                      <a:r>
                        <a:rPr lang="en-US" sz="2000" kern="0">
                          <a:effectLst/>
                          <a:latin typeface="標楷體" pitchFamily="65" charset="-120"/>
                          <a:ea typeface="標楷體" pitchFamily="65" charset="-120"/>
                        </a:rPr>
                        <a:t>103</a:t>
                      </a:r>
                      <a:r>
                        <a:rPr lang="zh-TW" sz="2000" kern="0">
                          <a:effectLst/>
                          <a:latin typeface="標楷體" pitchFamily="65" charset="-120"/>
                          <a:ea typeface="標楷體" pitchFamily="65" charset="-120"/>
                        </a:rPr>
                        <a:t>年</a:t>
                      </a:r>
                      <a:r>
                        <a:rPr lang="en-US" sz="2000" kern="0">
                          <a:effectLst/>
                          <a:latin typeface="標楷體" pitchFamily="65" charset="-120"/>
                          <a:ea typeface="標楷體" pitchFamily="65" charset="-120"/>
                        </a:rPr>
                        <a:t>12</a:t>
                      </a:r>
                      <a:r>
                        <a:rPr lang="zh-TW" sz="2000" kern="0">
                          <a:effectLst/>
                          <a:latin typeface="標楷體" pitchFamily="65" charset="-120"/>
                          <a:ea typeface="標楷體" pitchFamily="65" charset="-120"/>
                        </a:rPr>
                        <a:t>月</a:t>
                      </a:r>
                      <a:r>
                        <a:rPr lang="en-US" sz="2000" kern="0">
                          <a:effectLst/>
                          <a:latin typeface="標楷體" pitchFamily="65" charset="-120"/>
                          <a:ea typeface="標楷體" pitchFamily="65" charset="-120"/>
                        </a:rPr>
                        <a:t>30</a:t>
                      </a:r>
                      <a:r>
                        <a:rPr lang="zh-TW" sz="2000" kern="0">
                          <a:effectLst/>
                          <a:latin typeface="標楷體" pitchFamily="65" charset="-120"/>
                          <a:ea typeface="標楷體" pitchFamily="65" charset="-120"/>
                        </a:rPr>
                        <a:t>日</a:t>
                      </a:r>
                      <a:endParaRPr lang="zh-TW" sz="2000" kern="100">
                        <a:effectLst/>
                        <a:latin typeface="標楷體" pitchFamily="65" charset="-120"/>
                        <a:ea typeface="標楷體" pitchFamily="65" charset="-120"/>
                        <a:cs typeface="Times New Roman"/>
                      </a:endParaRPr>
                    </a:p>
                  </a:txBody>
                  <a:tcPr marL="15033" marR="15033" marT="0" marB="0" anchor="ctr"/>
                </a:tc>
                <a:tc>
                  <a:txBody>
                    <a:bodyPr/>
                    <a:lstStyle/>
                    <a:p>
                      <a:pPr algn="ctr" fontAlgn="base">
                        <a:lnSpc>
                          <a:spcPts val="1800"/>
                        </a:lnSpc>
                        <a:spcAft>
                          <a:spcPts val="0"/>
                        </a:spcAft>
                      </a:pPr>
                      <a:r>
                        <a:rPr lang="zh-TW" sz="2000" kern="0">
                          <a:effectLst/>
                          <a:latin typeface="標楷體" pitchFamily="65" charset="-120"/>
                          <a:ea typeface="標楷體" pitchFamily="65" charset="-120"/>
                        </a:rPr>
                        <a:t>二</a:t>
                      </a:r>
                      <a:endParaRPr lang="zh-TW" sz="2000" kern="100">
                        <a:effectLst/>
                        <a:latin typeface="標楷體" pitchFamily="65" charset="-120"/>
                        <a:ea typeface="標楷體" pitchFamily="65" charset="-120"/>
                        <a:cs typeface="Times New Roman"/>
                      </a:endParaRPr>
                    </a:p>
                  </a:txBody>
                  <a:tcPr marL="15033" marR="15033" marT="0" marB="0" anchor="ctr"/>
                </a:tc>
                <a:tc>
                  <a:txBody>
                    <a:bodyPr/>
                    <a:lstStyle/>
                    <a:p>
                      <a:pPr algn="just" fontAlgn="base">
                        <a:lnSpc>
                          <a:spcPts val="1800"/>
                        </a:lnSpc>
                        <a:spcAft>
                          <a:spcPts val="0"/>
                        </a:spcAft>
                      </a:pPr>
                      <a:r>
                        <a:rPr lang="zh-TW" sz="2000" kern="0" dirty="0">
                          <a:effectLst/>
                          <a:latin typeface="標楷體" pitchFamily="65" charset="-120"/>
                          <a:ea typeface="標楷體" pitchFamily="65" charset="-120"/>
                        </a:rPr>
                        <a:t>備取生遞補作業</a:t>
                      </a:r>
                      <a:r>
                        <a:rPr lang="en-US" sz="2000" kern="0" dirty="0">
                          <a:effectLst/>
                          <a:latin typeface="標楷體" pitchFamily="65" charset="-120"/>
                          <a:ea typeface="標楷體" pitchFamily="65" charset="-120"/>
                        </a:rPr>
                        <a:t>(</a:t>
                      </a:r>
                      <a:r>
                        <a:rPr lang="zh-TW" sz="2000" kern="0" dirty="0">
                          <a:effectLst/>
                          <a:latin typeface="標楷體" pitchFamily="65" charset="-120"/>
                          <a:ea typeface="標楷體" pitchFamily="65" charset="-120"/>
                        </a:rPr>
                        <a:t>至下午</a:t>
                      </a:r>
                      <a:r>
                        <a:rPr lang="en-US" sz="2000" kern="0" dirty="0">
                          <a:effectLst/>
                          <a:latin typeface="標楷體" pitchFamily="65" charset="-120"/>
                          <a:ea typeface="標楷體" pitchFamily="65" charset="-120"/>
                        </a:rPr>
                        <a:t>4</a:t>
                      </a:r>
                      <a:r>
                        <a:rPr lang="zh-TW" sz="2000" kern="0" dirty="0">
                          <a:effectLst/>
                          <a:latin typeface="標楷體" pitchFamily="65" charset="-120"/>
                          <a:ea typeface="標楷體" pitchFamily="65" charset="-120"/>
                        </a:rPr>
                        <a:t>時</a:t>
                      </a:r>
                      <a:r>
                        <a:rPr lang="en-US" sz="2000" kern="0" dirty="0">
                          <a:effectLst/>
                          <a:latin typeface="標楷體" pitchFamily="65" charset="-120"/>
                          <a:ea typeface="標楷體" pitchFamily="65" charset="-120"/>
                        </a:rPr>
                        <a:t>)</a:t>
                      </a:r>
                      <a:endParaRPr lang="zh-TW" sz="2000" kern="100" dirty="0">
                        <a:effectLst/>
                        <a:latin typeface="標楷體" pitchFamily="65" charset="-120"/>
                        <a:ea typeface="標楷體" pitchFamily="65" charset="-120"/>
                        <a:cs typeface="Times New Roman"/>
                      </a:endParaRPr>
                    </a:p>
                  </a:txBody>
                  <a:tcPr marL="15033" marR="15033" marT="0" marB="0" anchor="ctr"/>
                </a:tc>
              </a:tr>
              <a:tr h="419585">
                <a:tc>
                  <a:txBody>
                    <a:bodyPr/>
                    <a:lstStyle/>
                    <a:p>
                      <a:pPr algn="ctr" fontAlgn="base">
                        <a:lnSpc>
                          <a:spcPts val="1800"/>
                        </a:lnSpc>
                        <a:spcAft>
                          <a:spcPts val="0"/>
                        </a:spcAft>
                      </a:pPr>
                      <a:r>
                        <a:rPr lang="zh-TW" sz="2000" kern="0">
                          <a:effectLst/>
                          <a:latin typeface="標楷體" pitchFamily="65" charset="-120"/>
                          <a:ea typeface="標楷體" pitchFamily="65" charset="-120"/>
                        </a:rPr>
                        <a:t>擬訂</a:t>
                      </a:r>
                      <a:r>
                        <a:rPr lang="en-US" sz="2000" kern="0">
                          <a:effectLst/>
                          <a:latin typeface="標楷體" pitchFamily="65" charset="-120"/>
                          <a:ea typeface="標楷體" pitchFamily="65" charset="-120"/>
                        </a:rPr>
                        <a:t>104</a:t>
                      </a:r>
                      <a:r>
                        <a:rPr lang="zh-TW" sz="2000" kern="0">
                          <a:effectLst/>
                          <a:latin typeface="標楷體" pitchFamily="65" charset="-120"/>
                          <a:ea typeface="標楷體" pitchFamily="65" charset="-120"/>
                        </a:rPr>
                        <a:t>年</a:t>
                      </a:r>
                      <a:r>
                        <a:rPr lang="en-US" sz="2000" kern="0">
                          <a:effectLst/>
                          <a:latin typeface="標楷體" pitchFamily="65" charset="-120"/>
                          <a:ea typeface="標楷體" pitchFamily="65" charset="-120"/>
                        </a:rPr>
                        <a:t>3</a:t>
                      </a:r>
                      <a:r>
                        <a:rPr lang="zh-TW" sz="2000" kern="0">
                          <a:effectLst/>
                          <a:latin typeface="標楷體" pitchFamily="65" charset="-120"/>
                          <a:ea typeface="標楷體" pitchFamily="65" charset="-120"/>
                        </a:rPr>
                        <a:t>月</a:t>
                      </a:r>
                      <a:r>
                        <a:rPr lang="en-US" sz="2000" kern="0">
                          <a:effectLst/>
                          <a:latin typeface="標楷體" pitchFamily="65" charset="-120"/>
                          <a:ea typeface="標楷體" pitchFamily="65" charset="-120"/>
                        </a:rPr>
                        <a:t>4</a:t>
                      </a:r>
                      <a:r>
                        <a:rPr lang="zh-TW" sz="2000" kern="0">
                          <a:effectLst/>
                          <a:latin typeface="標楷體" pitchFamily="65" charset="-120"/>
                          <a:ea typeface="標楷體" pitchFamily="65" charset="-120"/>
                        </a:rPr>
                        <a:t>日</a:t>
                      </a:r>
                      <a:endParaRPr lang="zh-TW" sz="2000" kern="100">
                        <a:effectLst/>
                        <a:latin typeface="標楷體" pitchFamily="65" charset="-120"/>
                        <a:ea typeface="標楷體" pitchFamily="65" charset="-120"/>
                        <a:cs typeface="Times New Roman"/>
                      </a:endParaRPr>
                    </a:p>
                  </a:txBody>
                  <a:tcPr marL="15033" marR="15033" marT="0" marB="0" anchor="ctr"/>
                </a:tc>
                <a:tc>
                  <a:txBody>
                    <a:bodyPr/>
                    <a:lstStyle/>
                    <a:p>
                      <a:pPr algn="ctr" fontAlgn="base">
                        <a:lnSpc>
                          <a:spcPts val="1800"/>
                        </a:lnSpc>
                        <a:spcAft>
                          <a:spcPts val="0"/>
                        </a:spcAft>
                      </a:pPr>
                      <a:r>
                        <a:rPr lang="zh-TW" sz="2000" kern="0">
                          <a:effectLst/>
                          <a:latin typeface="標楷體" pitchFamily="65" charset="-120"/>
                          <a:ea typeface="標楷體" pitchFamily="65" charset="-120"/>
                        </a:rPr>
                        <a:t>三</a:t>
                      </a:r>
                      <a:endParaRPr lang="zh-TW" sz="2000" kern="100">
                        <a:effectLst/>
                        <a:latin typeface="標楷體" pitchFamily="65" charset="-120"/>
                        <a:ea typeface="標楷體" pitchFamily="65" charset="-120"/>
                        <a:cs typeface="Times New Roman"/>
                      </a:endParaRPr>
                    </a:p>
                  </a:txBody>
                  <a:tcPr marL="15033" marR="15033" marT="0" marB="0" anchor="ctr"/>
                </a:tc>
                <a:tc>
                  <a:txBody>
                    <a:bodyPr/>
                    <a:lstStyle/>
                    <a:p>
                      <a:pPr algn="just" fontAlgn="base">
                        <a:lnSpc>
                          <a:spcPts val="1800"/>
                        </a:lnSpc>
                        <a:spcAft>
                          <a:spcPts val="0"/>
                        </a:spcAft>
                      </a:pPr>
                      <a:r>
                        <a:rPr lang="zh-TW" sz="2000" kern="0" dirty="0">
                          <a:effectLst/>
                          <a:latin typeface="標楷體" pitchFamily="65" charset="-120"/>
                          <a:ea typeface="標楷體" pitchFamily="65" charset="-120"/>
                        </a:rPr>
                        <a:t>錄取說明會</a:t>
                      </a:r>
                      <a:endParaRPr lang="zh-TW" sz="2000" kern="100" dirty="0">
                        <a:effectLst/>
                        <a:latin typeface="標楷體" pitchFamily="65" charset="-120"/>
                        <a:ea typeface="標楷體" pitchFamily="65" charset="-120"/>
                        <a:cs typeface="Times New Roman"/>
                      </a:endParaRPr>
                    </a:p>
                  </a:txBody>
                  <a:tcPr marL="15033" marR="15033" marT="0" marB="0" anchor="ctr"/>
                </a:tc>
              </a:tr>
            </a:tbl>
          </a:graphicData>
        </a:graphic>
      </p:graphicFrame>
      <p:sp>
        <p:nvSpPr>
          <p:cNvPr id="6" name="文字方塊 5"/>
          <p:cNvSpPr txBox="1"/>
          <p:nvPr/>
        </p:nvSpPr>
        <p:spPr>
          <a:xfrm>
            <a:off x="755576" y="6381328"/>
            <a:ext cx="7416824" cy="369332"/>
          </a:xfrm>
          <a:prstGeom prst="rect">
            <a:avLst/>
          </a:prstGeom>
          <a:noFill/>
        </p:spPr>
        <p:txBody>
          <a:bodyPr wrap="square" rtlCol="0">
            <a:spAutoFit/>
          </a:bodyPr>
          <a:lstStyle/>
          <a:p>
            <a:r>
              <a:rPr lang="zh-TW" altLang="zh-TW" b="1" dirty="0">
                <a:solidFill>
                  <a:srgbClr val="FF0000"/>
                </a:solidFill>
                <a:latin typeface="標楷體" pitchFamily="65" charset="-120"/>
                <a:ea typeface="標楷體" pitchFamily="65" charset="-120"/>
              </a:rPr>
              <a:t>＊日期若有變更，將另行公告，請密切注意師資培育中心之網頁訊息</a:t>
            </a:r>
            <a:r>
              <a:rPr lang="zh-TW" altLang="zh-TW" b="1" dirty="0" smtClean="0">
                <a:solidFill>
                  <a:srgbClr val="FF0000"/>
                </a:solidFill>
                <a:latin typeface="標楷體" pitchFamily="65" charset="-120"/>
                <a:ea typeface="標楷體" pitchFamily="65" charset="-120"/>
              </a:rPr>
              <a:t>。</a:t>
            </a:r>
            <a:endParaRPr lang="zh-TW" altLang="zh-TW" dirty="0">
              <a:solidFill>
                <a:srgbClr val="FF0000"/>
              </a:solidFill>
              <a:latin typeface="標楷體" pitchFamily="65" charset="-120"/>
              <a:ea typeface="標楷體" pitchFamily="65" charset="-120"/>
            </a:endParaRPr>
          </a:p>
        </p:txBody>
      </p:sp>
    </p:spTree>
    <p:extLst>
      <p:ext uri="{BB962C8B-B14F-4D97-AF65-F5344CB8AC3E}">
        <p14:creationId xmlns:p14="http://schemas.microsoft.com/office/powerpoint/2010/main" val="4061362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dirty="0" smtClean="0">
                <a:latin typeface="標楷體" pitchFamily="65" charset="-120"/>
                <a:ea typeface="標楷體" pitchFamily="65" charset="-120"/>
              </a:rPr>
              <a:t>招生名額及名額分配</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lstStyle/>
          <a:p>
            <a:pPr marL="0" indent="0">
              <a:buNone/>
            </a:pPr>
            <a:r>
              <a:rPr lang="zh-TW" altLang="zh-TW" sz="2800" dirty="0" smtClean="0">
                <a:latin typeface="標楷體" pitchFamily="65" charset="-120"/>
                <a:ea typeface="標楷體" pitchFamily="65" charset="-120"/>
              </a:rPr>
              <a:t>一、</a:t>
            </a:r>
            <a:r>
              <a:rPr lang="en-US" altLang="zh-TW" sz="2800" dirty="0" smtClean="0">
                <a:latin typeface="標楷體" pitchFamily="65" charset="-120"/>
                <a:ea typeface="標楷體" pitchFamily="65" charset="-120"/>
              </a:rPr>
              <a:t>103</a:t>
            </a:r>
            <a:r>
              <a:rPr lang="zh-TW" altLang="zh-TW" sz="2800" dirty="0" smtClean="0">
                <a:latin typeface="標楷體" pitchFamily="65" charset="-120"/>
                <a:ea typeface="標楷體" pitchFamily="65" charset="-120"/>
              </a:rPr>
              <a:t>年度共計甄選</a:t>
            </a:r>
            <a:r>
              <a:rPr lang="en-US" altLang="zh-TW" sz="2800" dirty="0" smtClean="0">
                <a:latin typeface="標楷體" pitchFamily="65" charset="-120"/>
                <a:ea typeface="標楷體" pitchFamily="65" charset="-120"/>
              </a:rPr>
              <a:t>10</a:t>
            </a:r>
            <a:r>
              <a:rPr lang="zh-TW" altLang="zh-TW" sz="2800" dirty="0" smtClean="0">
                <a:latin typeface="標楷體" pitchFamily="65" charset="-120"/>
                <a:ea typeface="標楷體" pitchFamily="65" charset="-120"/>
              </a:rPr>
              <a:t>名。</a:t>
            </a:r>
          </a:p>
          <a:p>
            <a:pPr marL="0" indent="0">
              <a:buNone/>
            </a:pPr>
            <a:r>
              <a:rPr lang="zh-TW" altLang="zh-TW" sz="2800" dirty="0" smtClean="0">
                <a:latin typeface="標楷體" pitchFamily="65" charset="-120"/>
                <a:ea typeface="標楷體" pitchFamily="65" charset="-120"/>
              </a:rPr>
              <a:t>二、甄選對象為已考進本校教育學程之師資生。</a:t>
            </a:r>
          </a:p>
          <a:p>
            <a:pPr marL="0" indent="0">
              <a:buNone/>
            </a:pPr>
            <a:r>
              <a:rPr lang="zh-TW" altLang="zh-TW" sz="2800" dirty="0" smtClean="0">
                <a:latin typeface="標楷體" pitchFamily="65" charset="-120"/>
                <a:ea typeface="標楷體" pitchFamily="65" charset="-120"/>
              </a:rPr>
              <a:t>三、低收入戶、中低收入戶及區域弱勢學生為優先錄取。</a:t>
            </a:r>
          </a:p>
          <a:p>
            <a:endParaRPr lang="zh-TW" altLang="en-US" dirty="0"/>
          </a:p>
        </p:txBody>
      </p:sp>
    </p:spTree>
    <p:extLst>
      <p:ext uri="{BB962C8B-B14F-4D97-AF65-F5344CB8AC3E}">
        <p14:creationId xmlns:p14="http://schemas.microsoft.com/office/powerpoint/2010/main" val="1309020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dirty="0" smtClean="0">
                <a:latin typeface="標楷體" pitchFamily="65" charset="-120"/>
                <a:ea typeface="標楷體" pitchFamily="65" charset="-120"/>
              </a:rPr>
              <a:t>獎學金金額</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a:bodyPr>
          <a:lstStyle/>
          <a:p>
            <a:r>
              <a:rPr lang="zh-TW" altLang="zh-TW" sz="2800" dirty="0" smtClean="0">
                <a:latin typeface="標楷體" pitchFamily="65" charset="-120"/>
                <a:ea typeface="標楷體" pitchFamily="65" charset="-120"/>
              </a:rPr>
              <a:t>獲</a:t>
            </a:r>
            <a:r>
              <a:rPr lang="zh-TW" altLang="zh-TW" sz="2800" dirty="0">
                <a:latin typeface="標楷體" pitchFamily="65" charset="-120"/>
                <a:ea typeface="標楷體" pitchFamily="65" charset="-120"/>
              </a:rPr>
              <a:t>甄審通過之師資生，將享有每月</a:t>
            </a:r>
            <a:r>
              <a:rPr lang="en-US" altLang="zh-TW" sz="2800" dirty="0">
                <a:latin typeface="標楷體" pitchFamily="65" charset="-120"/>
                <a:ea typeface="標楷體" pitchFamily="65" charset="-120"/>
              </a:rPr>
              <a:t>8,000</a:t>
            </a:r>
            <a:r>
              <a:rPr lang="zh-TW" altLang="zh-TW" sz="2800" dirty="0">
                <a:latin typeface="標楷體" pitchFamily="65" charset="-120"/>
                <a:ea typeface="標楷體" pitchFamily="65" charset="-120"/>
              </a:rPr>
              <a:t>元獎學金，每學期審核通過者，將可續領獎學金，應屆畢業生領至畢業之月份止。</a:t>
            </a:r>
          </a:p>
          <a:p>
            <a:r>
              <a:rPr lang="zh-TW" altLang="zh-TW" sz="2800" dirty="0" smtClean="0">
                <a:latin typeface="標楷體" pitchFamily="65" charset="-120"/>
                <a:ea typeface="標楷體" pitchFamily="65" charset="-120"/>
              </a:rPr>
              <a:t>經</a:t>
            </a:r>
            <a:r>
              <a:rPr lang="zh-TW" altLang="zh-TW" sz="2800" dirty="0">
                <a:latin typeface="標楷體" pitchFamily="65" charset="-120"/>
                <a:ea typeface="標楷體" pitchFamily="65" charset="-120"/>
              </a:rPr>
              <a:t>甄審通過之師資生，其就學期間獎學金資格須每學期通過相關考核審查，方得續領，最高可領取至畢業為止。惟受獎資格被取消時，則不能續領。</a:t>
            </a:r>
          </a:p>
          <a:p>
            <a:r>
              <a:rPr lang="zh-TW" altLang="zh-TW" sz="2800" dirty="0" smtClean="0">
                <a:latin typeface="標楷體" pitchFamily="65" charset="-120"/>
                <a:ea typeface="標楷體" pitchFamily="65" charset="-120"/>
              </a:rPr>
              <a:t>已</a:t>
            </a:r>
            <a:r>
              <a:rPr lang="zh-TW" altLang="zh-TW" sz="2800" dirty="0">
                <a:latin typeface="標楷體" pitchFamily="65" charset="-120"/>
                <a:ea typeface="標楷體" pitchFamily="65" charset="-120"/>
              </a:rPr>
              <a:t>領有教育部核發之公費及其他獎助學金不得重複請領，惟低收入戶學生不在此限。</a:t>
            </a:r>
          </a:p>
          <a:p>
            <a:endParaRPr lang="zh-TW" altLang="en-US" dirty="0"/>
          </a:p>
        </p:txBody>
      </p:sp>
    </p:spTree>
    <p:extLst>
      <p:ext uri="{BB962C8B-B14F-4D97-AF65-F5344CB8AC3E}">
        <p14:creationId xmlns:p14="http://schemas.microsoft.com/office/powerpoint/2010/main" val="55822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latin typeface="標楷體" pitchFamily="65" charset="-120"/>
                <a:ea typeface="標楷體" pitchFamily="65" charset="-120"/>
              </a:rPr>
              <a:t>甄選標準</a:t>
            </a:r>
            <a:endParaRPr lang="zh-TW" altLang="en-US" b="1" dirty="0">
              <a:latin typeface="標楷體" pitchFamily="65" charset="-120"/>
              <a:ea typeface="標楷體" pitchFamily="65" charset="-120"/>
            </a:endParaRPr>
          </a:p>
        </p:txBody>
      </p:sp>
      <p:sp>
        <p:nvSpPr>
          <p:cNvPr id="3" name="內容版面配置區 2"/>
          <p:cNvSpPr>
            <a:spLocks noGrp="1"/>
          </p:cNvSpPr>
          <p:nvPr>
            <p:ph idx="1"/>
          </p:nvPr>
        </p:nvSpPr>
        <p:spPr>
          <a:xfrm>
            <a:off x="457200" y="1268760"/>
            <a:ext cx="8229600" cy="5400600"/>
          </a:xfrm>
        </p:spPr>
        <p:txBody>
          <a:bodyPr>
            <a:normAutofit/>
          </a:bodyPr>
          <a:lstStyle/>
          <a:p>
            <a:r>
              <a:rPr lang="zh-TW" altLang="zh-TW" sz="2800" dirty="0" smtClean="0">
                <a:latin typeface="標楷體" pitchFamily="65" charset="-120"/>
                <a:ea typeface="標楷體" pitchFamily="65" charset="-120"/>
              </a:rPr>
              <a:t>申請</a:t>
            </a:r>
            <a:r>
              <a:rPr lang="zh-TW" altLang="zh-TW" sz="2800" dirty="0">
                <a:solidFill>
                  <a:srgbClr val="FF0000"/>
                </a:solidFill>
                <a:latin typeface="標楷體" pitchFamily="65" charset="-120"/>
                <a:ea typeface="標楷體" pitchFamily="65" charset="-120"/>
              </a:rPr>
              <a:t>前一學年學業總成績</a:t>
            </a:r>
            <a:r>
              <a:rPr lang="zh-TW" altLang="zh-TW" sz="2800" dirty="0">
                <a:latin typeface="標楷體" pitchFamily="65" charset="-120"/>
                <a:ea typeface="標楷體" pitchFamily="65" charset="-120"/>
              </a:rPr>
              <a:t>應達</a:t>
            </a:r>
            <a:r>
              <a:rPr lang="zh-TW" altLang="zh-TW" sz="2800" dirty="0">
                <a:solidFill>
                  <a:srgbClr val="FF0000"/>
                </a:solidFill>
                <a:latin typeface="標楷體" pitchFamily="65" charset="-120"/>
                <a:ea typeface="標楷體" pitchFamily="65" charset="-120"/>
              </a:rPr>
              <a:t>全班前百分之三十或達八十分以上</a:t>
            </a:r>
            <a:r>
              <a:rPr lang="zh-TW" altLang="zh-TW" sz="2800" dirty="0">
                <a:latin typeface="標楷體" pitchFamily="65" charset="-120"/>
                <a:ea typeface="標楷體" pitchFamily="65" charset="-120"/>
              </a:rPr>
              <a:t>，且每學期</a:t>
            </a:r>
            <a:r>
              <a:rPr lang="zh-TW" altLang="zh-TW" sz="2800" dirty="0">
                <a:solidFill>
                  <a:srgbClr val="FF0000"/>
                </a:solidFill>
                <a:latin typeface="標楷體" pitchFamily="65" charset="-120"/>
                <a:ea typeface="標楷體" pitchFamily="65" charset="-120"/>
              </a:rPr>
              <a:t>各科成績均應達七十分以上</a:t>
            </a:r>
            <a:r>
              <a:rPr lang="zh-TW" altLang="zh-TW" sz="2800" dirty="0">
                <a:latin typeface="標楷體" pitchFamily="65" charset="-120"/>
                <a:ea typeface="標楷體" pitchFamily="65" charset="-120"/>
              </a:rPr>
              <a:t>，使得參加筆試</a:t>
            </a:r>
            <a:r>
              <a:rPr lang="zh-TW" altLang="zh-TW"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endParaRPr lang="zh-TW" altLang="zh-TW" sz="2800" dirty="0">
              <a:latin typeface="標楷體" pitchFamily="65" charset="-120"/>
              <a:ea typeface="標楷體" pitchFamily="65" charset="-120"/>
            </a:endParaRPr>
          </a:p>
          <a:p>
            <a:r>
              <a:rPr lang="zh-TW" altLang="zh-TW" sz="2800" dirty="0" smtClean="0">
                <a:latin typeface="標楷體" pitchFamily="65" charset="-120"/>
                <a:ea typeface="標楷體" pitchFamily="65" charset="-120"/>
              </a:rPr>
              <a:t>申請</a:t>
            </a:r>
            <a:r>
              <a:rPr lang="zh-TW" altLang="zh-TW" sz="2800" dirty="0">
                <a:solidFill>
                  <a:srgbClr val="FF0000"/>
                </a:solidFill>
                <a:latin typeface="標楷體" pitchFamily="65" charset="-120"/>
                <a:ea typeface="標楷體" pitchFamily="65" charset="-120"/>
              </a:rPr>
              <a:t>前一學年操行德育成績需達</a:t>
            </a:r>
            <a:r>
              <a:rPr lang="en-US" altLang="zh-TW" sz="2800" dirty="0">
                <a:solidFill>
                  <a:srgbClr val="FF0000"/>
                </a:solidFill>
                <a:latin typeface="標楷體" pitchFamily="65" charset="-120"/>
                <a:ea typeface="標楷體" pitchFamily="65" charset="-120"/>
              </a:rPr>
              <a:t>80</a:t>
            </a:r>
            <a:r>
              <a:rPr lang="zh-TW" altLang="zh-TW" sz="2800" dirty="0">
                <a:solidFill>
                  <a:srgbClr val="FF0000"/>
                </a:solidFill>
                <a:latin typeface="標楷體" pitchFamily="65" charset="-120"/>
                <a:ea typeface="標楷體" pitchFamily="65" charset="-120"/>
              </a:rPr>
              <a:t>分以上</a:t>
            </a:r>
            <a:r>
              <a:rPr lang="zh-TW" altLang="zh-TW" sz="2800" dirty="0">
                <a:latin typeface="標楷體" pitchFamily="65" charset="-120"/>
                <a:ea typeface="標楷體" pitchFamily="65" charset="-120"/>
              </a:rPr>
              <a:t>，且無違規記過處分</a:t>
            </a:r>
            <a:r>
              <a:rPr lang="zh-TW" altLang="zh-TW"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endParaRPr lang="zh-TW" altLang="zh-TW" sz="2800" dirty="0">
              <a:latin typeface="標楷體" pitchFamily="65" charset="-120"/>
              <a:ea typeface="標楷體" pitchFamily="65" charset="-120"/>
            </a:endParaRPr>
          </a:p>
          <a:p>
            <a:r>
              <a:rPr lang="zh-TW" altLang="zh-TW" sz="2800" dirty="0" smtClean="0">
                <a:latin typeface="標楷體" pitchFamily="65" charset="-120"/>
                <a:ea typeface="標楷體" pitchFamily="65" charset="-120"/>
              </a:rPr>
              <a:t>達到</a:t>
            </a:r>
            <a:r>
              <a:rPr lang="zh-TW" altLang="zh-TW" sz="2800" dirty="0">
                <a:latin typeface="標楷體" pitchFamily="65" charset="-120"/>
                <a:ea typeface="標楷體" pitchFamily="65" charset="-120"/>
              </a:rPr>
              <a:t>標準者超過核定名額，則先進行筆試，</a:t>
            </a:r>
            <a:r>
              <a:rPr lang="zh-TW" altLang="zh-TW" sz="2800" dirty="0">
                <a:solidFill>
                  <a:srgbClr val="FF0000"/>
                </a:solidFill>
                <a:latin typeface="標楷體" pitchFamily="65" charset="-120"/>
                <a:ea typeface="標楷體" pitchFamily="65" charset="-120"/>
              </a:rPr>
              <a:t>依筆試分數高低擇優錄取</a:t>
            </a:r>
            <a:r>
              <a:rPr lang="en-US" altLang="zh-TW" sz="2800" dirty="0">
                <a:solidFill>
                  <a:srgbClr val="FF0000"/>
                </a:solidFill>
                <a:latin typeface="標楷體" pitchFamily="65" charset="-120"/>
                <a:ea typeface="標楷體" pitchFamily="65" charset="-120"/>
              </a:rPr>
              <a:t>2</a:t>
            </a:r>
            <a:r>
              <a:rPr lang="zh-TW" altLang="zh-TW" sz="2800" dirty="0">
                <a:solidFill>
                  <a:srgbClr val="FF0000"/>
                </a:solidFill>
                <a:latin typeface="標楷體" pitchFamily="65" charset="-120"/>
                <a:ea typeface="標楷體" pitchFamily="65" charset="-120"/>
              </a:rPr>
              <a:t>倍進行職涯與人格相關測驗及面試。</a:t>
            </a:r>
          </a:p>
          <a:p>
            <a:endParaRPr lang="zh-TW" altLang="en-US" dirty="0"/>
          </a:p>
        </p:txBody>
      </p:sp>
    </p:spTree>
    <p:extLst>
      <p:ext uri="{BB962C8B-B14F-4D97-AF65-F5344CB8AC3E}">
        <p14:creationId xmlns:p14="http://schemas.microsoft.com/office/powerpoint/2010/main" val="1899229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成績計算及錄取標準</a:t>
            </a:r>
            <a:endParaRPr lang="zh-TW" altLang="en-US" dirty="0"/>
          </a:p>
        </p:txBody>
      </p:sp>
      <p:sp>
        <p:nvSpPr>
          <p:cNvPr id="4" name="向下箭號圖說文字 3"/>
          <p:cNvSpPr/>
          <p:nvPr/>
        </p:nvSpPr>
        <p:spPr>
          <a:xfrm>
            <a:off x="395536" y="1484784"/>
            <a:ext cx="2592288" cy="1548172"/>
          </a:xfrm>
          <a:prstGeom prst="downArrowCallou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zh-TW" sz="2400" b="1" dirty="0" smtClean="0">
                <a:solidFill>
                  <a:srgbClr val="C00000"/>
                </a:solidFill>
                <a:latin typeface="Times New Roman" panose="02020603050405020304" pitchFamily="18" charset="0"/>
                <a:ea typeface="標楷體" pitchFamily="65" charset="-120"/>
                <a:cs typeface="Times New Roman" panose="02020603050405020304" pitchFamily="18" charset="0"/>
              </a:rPr>
              <a:t>書面資料</a:t>
            </a:r>
            <a:r>
              <a:rPr lang="en-US" altLang="zh-TW" sz="2400" b="1" dirty="0" smtClean="0">
                <a:solidFill>
                  <a:srgbClr val="C00000"/>
                </a:solidFill>
                <a:latin typeface="Times New Roman" panose="02020603050405020304" pitchFamily="18" charset="0"/>
                <a:ea typeface="標楷體" pitchFamily="65" charset="-120"/>
                <a:cs typeface="Times New Roman" panose="02020603050405020304" pitchFamily="18" charset="0"/>
              </a:rPr>
              <a:t>40%</a:t>
            </a:r>
            <a:endParaRPr lang="zh-TW" altLang="en-US" sz="2400"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7" name="向下箭號圖說文字 6"/>
          <p:cNvSpPr/>
          <p:nvPr/>
        </p:nvSpPr>
        <p:spPr>
          <a:xfrm>
            <a:off x="6156176" y="1466953"/>
            <a:ext cx="2592288" cy="1566003"/>
          </a:xfrm>
          <a:prstGeom prst="downArrowCallou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zh-TW" sz="2400" b="1" dirty="0" smtClean="0">
                <a:solidFill>
                  <a:srgbClr val="C00000"/>
                </a:solidFill>
                <a:latin typeface="Times New Roman" panose="02020603050405020304" pitchFamily="18" charset="0"/>
                <a:ea typeface="標楷體" pitchFamily="65" charset="-120"/>
                <a:cs typeface="Times New Roman" panose="02020603050405020304" pitchFamily="18" charset="0"/>
              </a:rPr>
              <a:t>面試成績</a:t>
            </a:r>
            <a:r>
              <a:rPr lang="en-US" altLang="zh-TW" sz="2400" b="1" dirty="0" smtClean="0">
                <a:solidFill>
                  <a:srgbClr val="C00000"/>
                </a:solidFill>
                <a:latin typeface="Times New Roman" panose="02020603050405020304" pitchFamily="18" charset="0"/>
                <a:ea typeface="標楷體" pitchFamily="65" charset="-120"/>
                <a:cs typeface="Times New Roman" panose="02020603050405020304" pitchFamily="18" charset="0"/>
              </a:rPr>
              <a:t>35%</a:t>
            </a:r>
            <a:endParaRPr lang="zh-TW" altLang="en-US" sz="2400" b="1" dirty="0">
              <a:solidFill>
                <a:srgbClr val="C00000"/>
              </a:solidFill>
              <a:latin typeface="Times New Roman" panose="02020603050405020304" pitchFamily="18" charset="0"/>
              <a:cs typeface="Times New Roman" panose="02020603050405020304" pitchFamily="18" charset="0"/>
            </a:endParaRPr>
          </a:p>
        </p:txBody>
      </p:sp>
      <p:sp>
        <p:nvSpPr>
          <p:cNvPr id="8" name="向下箭號圖說文字 7"/>
          <p:cNvSpPr/>
          <p:nvPr/>
        </p:nvSpPr>
        <p:spPr>
          <a:xfrm>
            <a:off x="3275856" y="1484784"/>
            <a:ext cx="2592288" cy="1548172"/>
          </a:xfrm>
          <a:prstGeom prst="downArrowCallou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zh-TW" sz="2400" b="1" dirty="0" smtClean="0">
                <a:solidFill>
                  <a:srgbClr val="C00000"/>
                </a:solidFill>
                <a:latin typeface="Times New Roman" panose="02020603050405020304" pitchFamily="18" charset="0"/>
                <a:ea typeface="標楷體" pitchFamily="65" charset="-120"/>
                <a:cs typeface="Times New Roman" panose="02020603050405020304" pitchFamily="18" charset="0"/>
              </a:rPr>
              <a:t>筆試成績</a:t>
            </a:r>
            <a:r>
              <a:rPr lang="en-US" altLang="zh-TW" sz="2400" b="1" dirty="0" smtClean="0">
                <a:solidFill>
                  <a:srgbClr val="C00000"/>
                </a:solidFill>
                <a:latin typeface="Times New Roman" panose="02020603050405020304" pitchFamily="18" charset="0"/>
                <a:ea typeface="標楷體" pitchFamily="65" charset="-120"/>
                <a:cs typeface="Times New Roman" panose="02020603050405020304" pitchFamily="18" charset="0"/>
              </a:rPr>
              <a:t>25</a:t>
            </a:r>
            <a:r>
              <a:rPr lang="zh-TW" altLang="zh-TW" sz="2400" b="1" dirty="0" smtClean="0">
                <a:solidFill>
                  <a:srgbClr val="C00000"/>
                </a:solidFill>
                <a:latin typeface="Times New Roman" panose="02020603050405020304" pitchFamily="18" charset="0"/>
                <a:ea typeface="標楷體" pitchFamily="65" charset="-120"/>
                <a:cs typeface="Times New Roman" panose="02020603050405020304" pitchFamily="18" charset="0"/>
              </a:rPr>
              <a:t>％</a:t>
            </a:r>
            <a:endParaRPr lang="zh-TW" altLang="en-US" sz="2400" b="1" dirty="0">
              <a:solidFill>
                <a:srgbClr val="C00000"/>
              </a:solidFill>
              <a:latin typeface="Times New Roman" panose="02020603050405020304" pitchFamily="18" charset="0"/>
              <a:cs typeface="Times New Roman" panose="02020603050405020304" pitchFamily="18" charset="0"/>
            </a:endParaRPr>
          </a:p>
        </p:txBody>
      </p:sp>
      <p:sp>
        <p:nvSpPr>
          <p:cNvPr id="9" name="矩形 8"/>
          <p:cNvSpPr/>
          <p:nvPr/>
        </p:nvSpPr>
        <p:spPr>
          <a:xfrm>
            <a:off x="971600" y="3300543"/>
            <a:ext cx="7632848" cy="1800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TW" sz="2800" b="1" dirty="0" smtClean="0">
              <a:solidFill>
                <a:schemeClr val="tx1">
                  <a:lumMod val="95000"/>
                  <a:lumOff val="5000"/>
                </a:schemeClr>
              </a:solidFill>
              <a:latin typeface="標楷體" pitchFamily="65" charset="-120"/>
              <a:ea typeface="標楷體" pitchFamily="65" charset="-120"/>
            </a:endParaRPr>
          </a:p>
          <a:p>
            <a:pPr algn="ctr"/>
            <a:endParaRPr lang="en-US" altLang="zh-TW" sz="2800" b="1" dirty="0">
              <a:solidFill>
                <a:schemeClr val="tx1">
                  <a:lumMod val="95000"/>
                  <a:lumOff val="5000"/>
                </a:schemeClr>
              </a:solidFill>
              <a:latin typeface="標楷體" pitchFamily="65" charset="-120"/>
              <a:ea typeface="標楷體" pitchFamily="65" charset="-120"/>
            </a:endParaRPr>
          </a:p>
          <a:p>
            <a:pPr algn="ctr"/>
            <a:r>
              <a:rPr lang="en-US" altLang="zh-TW" sz="2800" b="1" dirty="0" smtClean="0">
                <a:solidFill>
                  <a:schemeClr val="tx1">
                    <a:lumMod val="95000"/>
                    <a:lumOff val="5000"/>
                  </a:schemeClr>
                </a:solidFill>
                <a:latin typeface="標楷體" pitchFamily="65" charset="-120"/>
                <a:ea typeface="標楷體" pitchFamily="65" charset="-120"/>
              </a:rPr>
              <a:t/>
            </a:r>
            <a:br>
              <a:rPr lang="en-US" altLang="zh-TW" sz="2800" b="1" dirty="0" smtClean="0">
                <a:solidFill>
                  <a:schemeClr val="tx1">
                    <a:lumMod val="95000"/>
                    <a:lumOff val="5000"/>
                  </a:schemeClr>
                </a:solidFill>
                <a:latin typeface="標楷體" pitchFamily="65" charset="-120"/>
                <a:ea typeface="標楷體" pitchFamily="65" charset="-120"/>
              </a:rPr>
            </a:br>
            <a:r>
              <a:rPr lang="zh-TW" altLang="en-US" sz="2800" b="1" dirty="0" smtClean="0">
                <a:solidFill>
                  <a:schemeClr val="tx1">
                    <a:lumMod val="95000"/>
                    <a:lumOff val="5000"/>
                  </a:schemeClr>
                </a:solidFill>
                <a:latin typeface="標楷體" pitchFamily="65" charset="-120"/>
                <a:ea typeface="標楷體" pitchFamily="65" charset="-120"/>
              </a:rPr>
              <a:t>總成績</a:t>
            </a:r>
            <a:endParaRPr lang="en-US" altLang="zh-TW" sz="2800" b="1" dirty="0">
              <a:solidFill>
                <a:schemeClr val="tx1">
                  <a:lumMod val="95000"/>
                  <a:lumOff val="5000"/>
                </a:schemeClr>
              </a:solidFill>
              <a:latin typeface="標楷體" pitchFamily="65" charset="-120"/>
              <a:ea typeface="標楷體" pitchFamily="65" charset="-120"/>
            </a:endParaRPr>
          </a:p>
          <a:p>
            <a:r>
              <a:rPr lang="zh-TW" altLang="en-US" sz="2000" dirty="0" smtClean="0">
                <a:solidFill>
                  <a:srgbClr val="C00000"/>
                </a:solidFill>
                <a:latin typeface="Times New Roman" panose="02020603050405020304" pitchFamily="18" charset="0"/>
                <a:ea typeface="標楷體" pitchFamily="65" charset="-120"/>
                <a:cs typeface="Times New Roman" panose="02020603050405020304" pitchFamily="18" charset="0"/>
              </a:rPr>
              <a:t>*</a:t>
            </a:r>
            <a:r>
              <a:rPr lang="zh-TW" altLang="zh-TW" sz="2000" dirty="0" smtClean="0">
                <a:solidFill>
                  <a:srgbClr val="C00000"/>
                </a:solidFill>
                <a:latin typeface="Times New Roman" panose="02020603050405020304" pitchFamily="18" charset="0"/>
                <a:ea typeface="標楷體" pitchFamily="65" charset="-120"/>
                <a:cs typeface="Times New Roman" panose="02020603050405020304" pitchFamily="18" charset="0"/>
              </a:rPr>
              <a:t>同分參酌順序為：</a:t>
            </a:r>
            <a:r>
              <a:rPr lang="en-US" altLang="zh-TW" sz="2000" dirty="0" smtClean="0">
                <a:solidFill>
                  <a:srgbClr val="C00000"/>
                </a:solidFill>
                <a:latin typeface="Times New Roman" panose="02020603050405020304" pitchFamily="18" charset="0"/>
                <a:ea typeface="標楷體" pitchFamily="65" charset="-120"/>
                <a:cs typeface="Times New Roman" panose="02020603050405020304" pitchFamily="18" charset="0"/>
              </a:rPr>
              <a:t>(1)</a:t>
            </a:r>
            <a:r>
              <a:rPr lang="zh-TW" altLang="zh-TW" sz="2000" dirty="0" smtClean="0">
                <a:solidFill>
                  <a:srgbClr val="C00000"/>
                </a:solidFill>
                <a:latin typeface="Times New Roman" panose="02020603050405020304" pitchFamily="18" charset="0"/>
                <a:ea typeface="標楷體" pitchFamily="65" charset="-120"/>
                <a:cs typeface="Times New Roman" panose="02020603050405020304" pitchFamily="18" charset="0"/>
              </a:rPr>
              <a:t>面試成績，</a:t>
            </a:r>
            <a:r>
              <a:rPr lang="en-US" altLang="zh-TW" sz="2000" dirty="0" smtClean="0">
                <a:solidFill>
                  <a:srgbClr val="C00000"/>
                </a:solidFill>
                <a:latin typeface="Times New Roman" panose="02020603050405020304" pitchFamily="18" charset="0"/>
                <a:ea typeface="標楷體" pitchFamily="65" charset="-120"/>
                <a:cs typeface="Times New Roman" panose="02020603050405020304" pitchFamily="18" charset="0"/>
              </a:rPr>
              <a:t>(2)</a:t>
            </a:r>
            <a:r>
              <a:rPr lang="zh-TW" altLang="zh-TW" sz="2000" dirty="0" smtClean="0">
                <a:solidFill>
                  <a:srgbClr val="C00000"/>
                </a:solidFill>
                <a:latin typeface="Times New Roman" panose="02020603050405020304" pitchFamily="18" charset="0"/>
                <a:ea typeface="標楷體" pitchFamily="65" charset="-120"/>
                <a:cs typeface="Times New Roman" panose="02020603050405020304" pitchFamily="18" charset="0"/>
              </a:rPr>
              <a:t>筆試成績。</a:t>
            </a:r>
            <a:endParaRPr lang="en-US" altLang="zh-TW" sz="2000" dirty="0" smtClean="0">
              <a:solidFill>
                <a:srgbClr val="C00000"/>
              </a:solidFill>
              <a:latin typeface="Times New Roman" panose="02020603050405020304" pitchFamily="18" charset="0"/>
              <a:ea typeface="標楷體" pitchFamily="65" charset="-120"/>
              <a:cs typeface="Times New Roman" panose="02020603050405020304" pitchFamily="18" charset="0"/>
            </a:endParaRPr>
          </a:p>
          <a:p>
            <a:r>
              <a:rPr lang="zh-TW" altLang="en-US" sz="2000" dirty="0" smtClean="0">
                <a:solidFill>
                  <a:srgbClr val="C00000"/>
                </a:solidFill>
                <a:latin typeface="Times New Roman" panose="02020603050405020304" pitchFamily="18" charset="0"/>
                <a:ea typeface="標楷體" pitchFamily="65" charset="-120"/>
                <a:cs typeface="Times New Roman" panose="02020603050405020304" pitchFamily="18" charset="0"/>
              </a:rPr>
              <a:t>*</a:t>
            </a:r>
            <a:r>
              <a:rPr lang="zh-TW" altLang="zh-TW" sz="2000" dirty="0" smtClean="0">
                <a:solidFill>
                  <a:srgbClr val="C00000"/>
                </a:solidFill>
                <a:latin typeface="Times New Roman" panose="02020603050405020304" pitchFamily="18" charset="0"/>
                <a:ea typeface="標楷體" pitchFamily="65" charset="-120"/>
                <a:cs typeface="Times New Roman" panose="02020603050405020304" pitchFamily="18" charset="0"/>
              </a:rPr>
              <a:t>職涯與人格相關測驗，供甄選委員參考，不列入甄選總成績計算。</a:t>
            </a:r>
          </a:p>
          <a:p>
            <a:pPr algn="ctr"/>
            <a:endParaRPr lang="zh-TW" altLang="zh-TW" sz="2400" dirty="0" smtClean="0">
              <a:solidFill>
                <a:srgbClr val="C00000"/>
              </a:solidFill>
              <a:latin typeface="標楷體" pitchFamily="65" charset="-120"/>
              <a:ea typeface="標楷體" pitchFamily="65" charset="-120"/>
            </a:endParaRPr>
          </a:p>
          <a:p>
            <a:pPr algn="ctr"/>
            <a:endParaRPr lang="en-US" altLang="zh-TW" sz="2800" b="1" dirty="0" smtClean="0">
              <a:solidFill>
                <a:schemeClr val="tx1">
                  <a:lumMod val="95000"/>
                  <a:lumOff val="5000"/>
                </a:schemeClr>
              </a:solidFill>
              <a:latin typeface="標楷體" pitchFamily="65" charset="-120"/>
              <a:ea typeface="標楷體" pitchFamily="65" charset="-120"/>
            </a:endParaRPr>
          </a:p>
          <a:p>
            <a:pPr algn="ctr"/>
            <a:endParaRPr lang="en-US" altLang="zh-TW" sz="2800" b="1" dirty="0" smtClean="0">
              <a:solidFill>
                <a:schemeClr val="tx1">
                  <a:lumMod val="95000"/>
                  <a:lumOff val="5000"/>
                </a:schemeClr>
              </a:solidFill>
              <a:latin typeface="標楷體" pitchFamily="65" charset="-120"/>
              <a:ea typeface="標楷體" pitchFamily="65" charset="-120"/>
            </a:endParaRPr>
          </a:p>
          <a:p>
            <a:pPr algn="ctr"/>
            <a:endParaRPr lang="zh-TW" altLang="en-US" sz="2800" b="1" dirty="0">
              <a:solidFill>
                <a:schemeClr val="tx1">
                  <a:lumMod val="95000"/>
                  <a:lumOff val="5000"/>
                </a:schemeClr>
              </a:solidFill>
              <a:latin typeface="標楷體" pitchFamily="65" charset="-120"/>
              <a:ea typeface="標楷體" pitchFamily="65" charset="-120"/>
            </a:endParaRPr>
          </a:p>
        </p:txBody>
      </p:sp>
    </p:spTree>
    <p:extLst>
      <p:ext uri="{BB962C8B-B14F-4D97-AF65-F5344CB8AC3E}">
        <p14:creationId xmlns:p14="http://schemas.microsoft.com/office/powerpoint/2010/main" val="1978358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dirty="0">
                <a:latin typeface="標楷體" pitchFamily="65" charset="-120"/>
                <a:ea typeface="標楷體" pitchFamily="65" charset="-120"/>
              </a:rPr>
              <a:t>申請</a:t>
            </a:r>
            <a:r>
              <a:rPr lang="zh-TW" altLang="zh-TW" dirty="0" smtClean="0">
                <a:latin typeface="標楷體" pitchFamily="65" charset="-120"/>
                <a:ea typeface="標楷體" pitchFamily="65" charset="-120"/>
              </a:rPr>
              <a:t>資料</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a:bodyPr>
          <a:lstStyle/>
          <a:p>
            <a:r>
              <a:rPr lang="zh-TW" altLang="zh-TW" sz="2400" dirty="0" smtClean="0">
                <a:latin typeface="標楷體" pitchFamily="65" charset="-120"/>
                <a:ea typeface="標楷體" pitchFamily="65" charset="-120"/>
              </a:rPr>
              <a:t>報名表</a:t>
            </a:r>
            <a:r>
              <a:rPr lang="zh-TW" altLang="zh-TW" sz="2400" dirty="0">
                <a:latin typeface="標楷體" pitchFamily="65" charset="-120"/>
                <a:ea typeface="標楷體" pitchFamily="65" charset="-120"/>
              </a:rPr>
              <a:t>正本一份。</a:t>
            </a:r>
          </a:p>
          <a:p>
            <a:r>
              <a:rPr lang="zh-TW" altLang="zh-TW" sz="2400" dirty="0" smtClean="0">
                <a:latin typeface="標楷體" pitchFamily="65" charset="-120"/>
                <a:ea typeface="標楷體" pitchFamily="65" charset="-120"/>
              </a:rPr>
              <a:t>前一</a:t>
            </a:r>
            <a:r>
              <a:rPr lang="zh-TW" altLang="zh-TW" sz="2400" dirty="0">
                <a:latin typeface="標楷體" pitchFamily="65" charset="-120"/>
                <a:ea typeface="標楷體" pitchFamily="65" charset="-120"/>
              </a:rPr>
              <a:t>學年（上、下學期）成績單正本及班排名百分比。</a:t>
            </a:r>
          </a:p>
          <a:p>
            <a:r>
              <a:rPr lang="zh-TW" altLang="zh-TW" sz="2400" dirty="0" smtClean="0">
                <a:latin typeface="標楷體" pitchFamily="65" charset="-120"/>
                <a:ea typeface="標楷體" pitchFamily="65" charset="-120"/>
              </a:rPr>
              <a:t>國民</a:t>
            </a:r>
            <a:r>
              <a:rPr lang="zh-TW" altLang="zh-TW" sz="2400" dirty="0">
                <a:latin typeface="標楷體" pitchFamily="65" charset="-120"/>
                <a:ea typeface="標楷體" pitchFamily="65" charset="-120"/>
              </a:rPr>
              <a:t>身份證與學生證正反面影本各一份。</a:t>
            </a:r>
          </a:p>
          <a:p>
            <a:r>
              <a:rPr lang="zh-TW" altLang="zh-TW" sz="2400" dirty="0" smtClean="0">
                <a:latin typeface="標楷體" pitchFamily="65" charset="-120"/>
                <a:ea typeface="標楷體" pitchFamily="65" charset="-120"/>
              </a:rPr>
              <a:t>權利</a:t>
            </a:r>
            <a:r>
              <a:rPr lang="zh-TW" altLang="zh-TW" sz="2400" dirty="0">
                <a:latin typeface="標楷體" pitchFamily="65" charset="-120"/>
                <a:ea typeface="標楷體" pitchFamily="65" charset="-120"/>
              </a:rPr>
              <a:t>與義務確認書。</a:t>
            </a:r>
            <a:r>
              <a:rPr lang="en-US" altLang="zh-TW" sz="2400" dirty="0">
                <a:latin typeface="標楷體" pitchFamily="65" charset="-120"/>
                <a:ea typeface="標楷體" pitchFamily="65" charset="-120"/>
              </a:rPr>
              <a:t> </a:t>
            </a:r>
            <a:endParaRPr lang="zh-TW" altLang="zh-TW" sz="2400" dirty="0">
              <a:latin typeface="標楷體" pitchFamily="65" charset="-120"/>
              <a:ea typeface="標楷體" pitchFamily="65" charset="-120"/>
            </a:endParaRPr>
          </a:p>
          <a:p>
            <a:r>
              <a:rPr lang="zh-TW" altLang="zh-TW" sz="2400" dirty="0" smtClean="0">
                <a:latin typeface="標楷體" pitchFamily="65" charset="-120"/>
                <a:ea typeface="標楷體" pitchFamily="65" charset="-120"/>
              </a:rPr>
              <a:t>經濟</a:t>
            </a:r>
            <a:r>
              <a:rPr lang="zh-TW" altLang="zh-TW" sz="2400" dirty="0">
                <a:latin typeface="標楷體" pitchFamily="65" charset="-120"/>
                <a:ea typeface="標楷體" pitchFamily="65" charset="-120"/>
              </a:rPr>
              <a:t>弱勢或區域弱勢學生之證明文件（符合該身份資格者繳交）。</a:t>
            </a:r>
            <a:r>
              <a:rPr lang="en-US" altLang="zh-TW" sz="2400" dirty="0">
                <a:latin typeface="標楷體" pitchFamily="65" charset="-120"/>
                <a:ea typeface="標楷體" pitchFamily="65" charset="-120"/>
              </a:rPr>
              <a:t> </a:t>
            </a:r>
            <a:endParaRPr lang="zh-TW" altLang="zh-TW" sz="2400" dirty="0">
              <a:latin typeface="標楷體" pitchFamily="65" charset="-120"/>
              <a:ea typeface="標楷體" pitchFamily="65" charset="-120"/>
            </a:endParaRPr>
          </a:p>
          <a:p>
            <a:r>
              <a:rPr lang="zh-TW" altLang="zh-TW" sz="2400" dirty="0" smtClean="0">
                <a:latin typeface="標楷體" pitchFamily="65" charset="-120"/>
                <a:ea typeface="標楷體" pitchFamily="65" charset="-120"/>
              </a:rPr>
              <a:t>自傳</a:t>
            </a:r>
            <a:r>
              <a:rPr lang="zh-TW" altLang="zh-TW" sz="2400" dirty="0">
                <a:latin typeface="標楷體" pitchFamily="65" charset="-120"/>
                <a:ea typeface="標楷體" pitchFamily="65" charset="-120"/>
              </a:rPr>
              <a:t>及有助甄選之相關資料</a:t>
            </a:r>
            <a:r>
              <a:rPr lang="en-US" altLang="zh-TW" sz="2400" dirty="0">
                <a:latin typeface="標楷體" pitchFamily="65" charset="-120"/>
                <a:ea typeface="標楷體" pitchFamily="65" charset="-120"/>
              </a:rPr>
              <a:t>(</a:t>
            </a:r>
            <a:r>
              <a:rPr lang="zh-TW" altLang="zh-TW" sz="2400" dirty="0">
                <a:latin typeface="標楷體" pitchFamily="65" charset="-120"/>
                <a:ea typeface="標楷體" pitchFamily="65" charset="-120"/>
              </a:rPr>
              <a:t>例如教育服務、參與社團的經驗及教師推薦等資料</a:t>
            </a:r>
            <a:r>
              <a:rPr lang="en-US" altLang="zh-TW" sz="2400" dirty="0">
                <a:latin typeface="標楷體" pitchFamily="65" charset="-120"/>
                <a:ea typeface="標楷體" pitchFamily="65" charset="-120"/>
              </a:rPr>
              <a:t>)</a:t>
            </a:r>
            <a:r>
              <a:rPr lang="zh-TW" altLang="zh-TW" sz="2400" dirty="0">
                <a:latin typeface="標楷體" pitchFamily="65" charset="-120"/>
                <a:ea typeface="標楷體" pitchFamily="65" charset="-120"/>
              </a:rPr>
              <a:t>。</a:t>
            </a:r>
            <a:r>
              <a:rPr lang="en-US" altLang="zh-TW" sz="2400" dirty="0">
                <a:latin typeface="標楷體" pitchFamily="65" charset="-120"/>
                <a:ea typeface="標楷體" pitchFamily="65" charset="-120"/>
              </a:rPr>
              <a:t> </a:t>
            </a:r>
            <a:endParaRPr lang="zh-TW" altLang="zh-TW" sz="2400" dirty="0">
              <a:latin typeface="標楷體" pitchFamily="65" charset="-120"/>
              <a:ea typeface="標楷體" pitchFamily="65" charset="-120"/>
            </a:endParaRPr>
          </a:p>
          <a:p>
            <a:endParaRPr lang="zh-TW" altLang="en-US" dirty="0"/>
          </a:p>
        </p:txBody>
      </p:sp>
    </p:spTree>
    <p:extLst>
      <p:ext uri="{BB962C8B-B14F-4D97-AF65-F5344CB8AC3E}">
        <p14:creationId xmlns:p14="http://schemas.microsoft.com/office/powerpoint/2010/main" val="1118010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標楷體" pitchFamily="65" charset="-120"/>
                <a:ea typeface="標楷體" pitchFamily="65" charset="-120"/>
              </a:rPr>
              <a:t>甄選程序</a:t>
            </a:r>
            <a:endParaRPr lang="zh-TW" altLang="en-US" dirty="0">
              <a:latin typeface="標楷體" pitchFamily="65" charset="-120"/>
              <a:ea typeface="標楷體" pitchFamily="65" charset="-120"/>
            </a:endParaRPr>
          </a:p>
        </p:txBody>
      </p:sp>
      <p:sp>
        <p:nvSpPr>
          <p:cNvPr id="4" name="燕尾形向右箭號 3"/>
          <p:cNvSpPr/>
          <p:nvPr/>
        </p:nvSpPr>
        <p:spPr>
          <a:xfrm>
            <a:off x="611560" y="1052736"/>
            <a:ext cx="2160240" cy="1008112"/>
          </a:xfrm>
          <a:prstGeom prst="notchedRight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smtClean="0">
                <a:solidFill>
                  <a:srgbClr val="002060"/>
                </a:solidFill>
                <a:latin typeface="標楷體" pitchFamily="65" charset="-120"/>
                <a:ea typeface="標楷體" pitchFamily="65" charset="-120"/>
              </a:rPr>
              <a:t>初審</a:t>
            </a:r>
            <a:endParaRPr lang="zh-TW" altLang="en-US" sz="2800" b="1" dirty="0">
              <a:solidFill>
                <a:srgbClr val="002060"/>
              </a:solidFill>
              <a:latin typeface="標楷體" pitchFamily="65" charset="-120"/>
              <a:ea typeface="標楷體" pitchFamily="65" charset="-120"/>
            </a:endParaRPr>
          </a:p>
        </p:txBody>
      </p:sp>
      <p:sp>
        <p:nvSpPr>
          <p:cNvPr id="5" name="燕尾形向右箭號 4"/>
          <p:cNvSpPr/>
          <p:nvPr/>
        </p:nvSpPr>
        <p:spPr>
          <a:xfrm>
            <a:off x="5868144" y="1052736"/>
            <a:ext cx="2160240" cy="1008112"/>
          </a:xfrm>
          <a:prstGeom prst="notched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smtClean="0">
                <a:solidFill>
                  <a:srgbClr val="002060"/>
                </a:solidFill>
                <a:latin typeface="標楷體" pitchFamily="65" charset="-120"/>
                <a:ea typeface="標楷體" pitchFamily="65" charset="-120"/>
              </a:rPr>
              <a:t>決審</a:t>
            </a:r>
            <a:endParaRPr lang="zh-TW" altLang="en-US" sz="2800" b="1" dirty="0">
              <a:solidFill>
                <a:srgbClr val="002060"/>
              </a:solidFill>
              <a:latin typeface="標楷體" pitchFamily="65" charset="-120"/>
              <a:ea typeface="標楷體" pitchFamily="65" charset="-120"/>
            </a:endParaRPr>
          </a:p>
        </p:txBody>
      </p:sp>
      <p:sp>
        <p:nvSpPr>
          <p:cNvPr id="6" name="燕尾形向右箭號 5"/>
          <p:cNvSpPr/>
          <p:nvPr/>
        </p:nvSpPr>
        <p:spPr>
          <a:xfrm>
            <a:off x="3275856" y="1052736"/>
            <a:ext cx="2160240" cy="1008112"/>
          </a:xfrm>
          <a:prstGeom prst="notchedRigh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smtClean="0">
                <a:solidFill>
                  <a:srgbClr val="002060"/>
                </a:solidFill>
                <a:latin typeface="標楷體" pitchFamily="65" charset="-120"/>
                <a:ea typeface="標楷體" pitchFamily="65" charset="-120"/>
              </a:rPr>
              <a:t>複審</a:t>
            </a:r>
            <a:endParaRPr lang="zh-TW" altLang="en-US" sz="2800" b="1" dirty="0">
              <a:solidFill>
                <a:srgbClr val="002060"/>
              </a:solidFill>
              <a:latin typeface="標楷體" pitchFamily="65" charset="-120"/>
              <a:ea typeface="標楷體" pitchFamily="65" charset="-120"/>
            </a:endParaRPr>
          </a:p>
        </p:txBody>
      </p:sp>
      <p:graphicFrame>
        <p:nvGraphicFramePr>
          <p:cNvPr id="7" name="表格 6"/>
          <p:cNvGraphicFramePr>
            <a:graphicFrameLocks noGrp="1"/>
          </p:cNvGraphicFramePr>
          <p:nvPr>
            <p:extLst>
              <p:ext uri="{D42A27DB-BD31-4B8C-83A1-F6EECF244321}">
                <p14:modId xmlns:p14="http://schemas.microsoft.com/office/powerpoint/2010/main" val="3206307642"/>
              </p:ext>
            </p:extLst>
          </p:nvPr>
        </p:nvGraphicFramePr>
        <p:xfrm>
          <a:off x="467543" y="2156692"/>
          <a:ext cx="8208914" cy="3072508"/>
        </p:xfrm>
        <a:graphic>
          <a:graphicData uri="http://schemas.openxmlformats.org/drawingml/2006/table">
            <a:tbl>
              <a:tblPr firstRow="1" firstCol="1" bandRow="1">
                <a:tableStyleId>{0E3FDE45-AF77-4B5C-9715-49D594BDF05E}</a:tableStyleId>
              </a:tblPr>
              <a:tblGrid>
                <a:gridCol w="1815433"/>
                <a:gridCol w="1598587"/>
                <a:gridCol w="1394752"/>
                <a:gridCol w="1801555"/>
                <a:gridCol w="1598587"/>
              </a:tblGrid>
              <a:tr h="307251">
                <a:tc>
                  <a:txBody>
                    <a:bodyPr/>
                    <a:lstStyle/>
                    <a:p>
                      <a:pPr algn="ctr">
                        <a:spcAft>
                          <a:spcPts val="0"/>
                        </a:spcAft>
                      </a:pPr>
                      <a:r>
                        <a:rPr lang="zh-TW" sz="1800" kern="100" dirty="0">
                          <a:effectLst/>
                          <a:latin typeface="標楷體" pitchFamily="65" charset="-120"/>
                          <a:ea typeface="標楷體" pitchFamily="65" charset="-120"/>
                        </a:rPr>
                        <a:t>日期</a:t>
                      </a:r>
                      <a:endParaRPr lang="zh-TW" sz="1800" kern="100" dirty="0">
                        <a:effectLst/>
                        <a:latin typeface="標楷體" pitchFamily="65" charset="-120"/>
                        <a:ea typeface="標楷體" pitchFamily="65" charset="-120"/>
                        <a:cs typeface="Times New Roman"/>
                      </a:endParaRPr>
                    </a:p>
                  </a:txBody>
                  <a:tcPr marL="68580" marR="68580" marT="0" marB="0"/>
                </a:tc>
                <a:tc>
                  <a:txBody>
                    <a:bodyPr/>
                    <a:lstStyle/>
                    <a:p>
                      <a:pPr algn="ctr">
                        <a:spcAft>
                          <a:spcPts val="0"/>
                        </a:spcAft>
                      </a:pPr>
                      <a:r>
                        <a:rPr lang="zh-TW" sz="1800" kern="100" dirty="0">
                          <a:effectLst/>
                          <a:latin typeface="標楷體" pitchFamily="65" charset="-120"/>
                          <a:ea typeface="標楷體" pitchFamily="65" charset="-120"/>
                        </a:rPr>
                        <a:t>複審項目</a:t>
                      </a:r>
                      <a:endParaRPr lang="zh-TW" sz="1800" kern="100" dirty="0">
                        <a:effectLst/>
                        <a:latin typeface="標楷體" pitchFamily="65" charset="-120"/>
                        <a:ea typeface="標楷體" pitchFamily="65" charset="-120"/>
                        <a:cs typeface="Times New Roman"/>
                      </a:endParaRPr>
                    </a:p>
                  </a:txBody>
                  <a:tcPr marL="68580" marR="68580" marT="0" marB="0"/>
                </a:tc>
                <a:tc>
                  <a:txBody>
                    <a:bodyPr/>
                    <a:lstStyle/>
                    <a:p>
                      <a:pPr algn="ctr">
                        <a:spcAft>
                          <a:spcPts val="0"/>
                        </a:spcAft>
                      </a:pPr>
                      <a:r>
                        <a:rPr lang="zh-TW" sz="1800" kern="100" dirty="0">
                          <a:effectLst/>
                          <a:latin typeface="標楷體" pitchFamily="65" charset="-120"/>
                          <a:ea typeface="標楷體" pitchFamily="65" charset="-120"/>
                        </a:rPr>
                        <a:t>考試時間</a:t>
                      </a:r>
                      <a:endParaRPr lang="zh-TW" sz="1800" kern="100" dirty="0">
                        <a:effectLst/>
                        <a:latin typeface="標楷體" pitchFamily="65" charset="-120"/>
                        <a:ea typeface="標楷體" pitchFamily="65" charset="-120"/>
                        <a:cs typeface="Times New Roman"/>
                      </a:endParaRPr>
                    </a:p>
                  </a:txBody>
                  <a:tcPr marL="68580" marR="68580" marT="0" marB="0"/>
                </a:tc>
                <a:tc>
                  <a:txBody>
                    <a:bodyPr/>
                    <a:lstStyle/>
                    <a:p>
                      <a:pPr algn="ctr">
                        <a:spcAft>
                          <a:spcPts val="0"/>
                        </a:spcAft>
                      </a:pPr>
                      <a:r>
                        <a:rPr lang="zh-TW" sz="1800" kern="100">
                          <a:effectLst/>
                          <a:latin typeface="標楷體" pitchFamily="65" charset="-120"/>
                          <a:ea typeface="標楷體" pitchFamily="65" charset="-120"/>
                        </a:rPr>
                        <a:t>評分標準</a:t>
                      </a:r>
                      <a:endParaRPr lang="zh-TW" sz="1800" kern="100">
                        <a:effectLst/>
                        <a:latin typeface="標楷體" pitchFamily="65" charset="-120"/>
                        <a:ea typeface="標楷體" pitchFamily="65" charset="-120"/>
                        <a:cs typeface="Times New Roman"/>
                      </a:endParaRPr>
                    </a:p>
                  </a:txBody>
                  <a:tcPr marL="68580" marR="68580" marT="0" marB="0"/>
                </a:tc>
                <a:tc>
                  <a:txBody>
                    <a:bodyPr/>
                    <a:lstStyle/>
                    <a:p>
                      <a:pPr algn="ctr">
                        <a:spcAft>
                          <a:spcPts val="0"/>
                        </a:spcAft>
                      </a:pPr>
                      <a:r>
                        <a:rPr lang="zh-TW" sz="1800" kern="100">
                          <a:effectLst/>
                          <a:latin typeface="標楷體" pitchFamily="65" charset="-120"/>
                          <a:ea typeface="標楷體" pitchFamily="65" charset="-120"/>
                        </a:rPr>
                        <a:t>同分參酌順序</a:t>
                      </a:r>
                      <a:endParaRPr lang="zh-TW" sz="1800" kern="100">
                        <a:effectLst/>
                        <a:latin typeface="標楷體" pitchFamily="65" charset="-120"/>
                        <a:ea typeface="標楷體" pitchFamily="65" charset="-120"/>
                        <a:cs typeface="Times New Roman"/>
                      </a:endParaRPr>
                    </a:p>
                  </a:txBody>
                  <a:tcPr marL="68580" marR="68580" marT="0" marB="0"/>
                </a:tc>
              </a:tr>
              <a:tr h="921752">
                <a:tc>
                  <a:txBody>
                    <a:bodyPr/>
                    <a:lstStyle/>
                    <a:p>
                      <a:pPr algn="just">
                        <a:spcAft>
                          <a:spcPts val="0"/>
                        </a:spcAft>
                      </a:pPr>
                      <a:r>
                        <a:rPr lang="zh-TW" sz="1800" kern="100" dirty="0">
                          <a:effectLst/>
                          <a:latin typeface="Times New Roman" panose="02020603050405020304" pitchFamily="18" charset="0"/>
                          <a:ea typeface="標楷體" pitchFamily="65" charset="-120"/>
                          <a:cs typeface="Times New Roman" panose="02020603050405020304" pitchFamily="18" charset="0"/>
                        </a:rPr>
                        <a:t>公告簡章起至</a:t>
                      </a:r>
                      <a:r>
                        <a:rPr lang="en-US" sz="1800" kern="100" dirty="0">
                          <a:effectLst/>
                          <a:latin typeface="Times New Roman" panose="02020603050405020304" pitchFamily="18" charset="0"/>
                          <a:ea typeface="標楷體" pitchFamily="65" charset="-120"/>
                          <a:cs typeface="Times New Roman" panose="02020603050405020304" pitchFamily="18" charset="0"/>
                        </a:rPr>
                        <a:t>103</a:t>
                      </a:r>
                      <a:r>
                        <a:rPr lang="zh-TW" sz="1800" kern="100" dirty="0">
                          <a:effectLst/>
                          <a:latin typeface="Times New Roman" panose="02020603050405020304" pitchFamily="18" charset="0"/>
                          <a:ea typeface="標楷體" pitchFamily="65" charset="-120"/>
                          <a:cs typeface="Times New Roman" panose="02020603050405020304" pitchFamily="18" charset="0"/>
                        </a:rPr>
                        <a:t>年</a:t>
                      </a:r>
                      <a:r>
                        <a:rPr lang="en-US" sz="1800" kern="100" dirty="0">
                          <a:effectLst/>
                          <a:latin typeface="Times New Roman" panose="02020603050405020304" pitchFamily="18" charset="0"/>
                          <a:ea typeface="標楷體" pitchFamily="65" charset="-120"/>
                          <a:cs typeface="Times New Roman" panose="02020603050405020304" pitchFamily="18" charset="0"/>
                        </a:rPr>
                        <a:t>12</a:t>
                      </a:r>
                      <a:r>
                        <a:rPr lang="zh-TW" sz="1800" kern="100" dirty="0">
                          <a:effectLst/>
                          <a:latin typeface="Times New Roman" panose="02020603050405020304" pitchFamily="18" charset="0"/>
                          <a:ea typeface="標楷體" pitchFamily="65" charset="-120"/>
                          <a:cs typeface="Times New Roman" panose="02020603050405020304" pitchFamily="18" charset="0"/>
                        </a:rPr>
                        <a:t>月</a:t>
                      </a:r>
                      <a:r>
                        <a:rPr lang="en-US" sz="1800" kern="100" dirty="0">
                          <a:effectLst/>
                          <a:latin typeface="Times New Roman" panose="02020603050405020304" pitchFamily="18" charset="0"/>
                          <a:ea typeface="標楷體" pitchFamily="65" charset="-120"/>
                          <a:cs typeface="Times New Roman" panose="02020603050405020304" pitchFamily="18" charset="0"/>
                        </a:rPr>
                        <a:t>16</a:t>
                      </a:r>
                      <a:r>
                        <a:rPr lang="zh-TW" sz="1800" kern="100" dirty="0">
                          <a:effectLst/>
                          <a:latin typeface="Times New Roman" panose="02020603050405020304" pitchFamily="18" charset="0"/>
                          <a:ea typeface="標楷體" pitchFamily="65" charset="-120"/>
                          <a:cs typeface="Times New Roman" panose="02020603050405020304" pitchFamily="18" charset="0"/>
                        </a:rPr>
                        <a:t>日止進行資料繳交</a:t>
                      </a:r>
                    </a:p>
                  </a:txBody>
                  <a:tcPr marL="68580" marR="68580" marT="0" marB="0"/>
                </a:tc>
                <a:tc>
                  <a:txBody>
                    <a:bodyPr/>
                    <a:lstStyle/>
                    <a:p>
                      <a:pPr algn="just">
                        <a:spcAft>
                          <a:spcPts val="0"/>
                        </a:spcAft>
                      </a:pPr>
                      <a:r>
                        <a:rPr lang="zh-TW" sz="1800" kern="100" dirty="0">
                          <a:effectLst/>
                          <a:latin typeface="Times New Roman" panose="02020603050405020304" pitchFamily="18" charset="0"/>
                          <a:ea typeface="標楷體" pitchFamily="65" charset="-120"/>
                          <a:cs typeface="Times New Roman" panose="02020603050405020304" pitchFamily="18" charset="0"/>
                        </a:rPr>
                        <a:t>書面資料</a:t>
                      </a:r>
                    </a:p>
                  </a:txBody>
                  <a:tcPr marL="68580" marR="68580" marT="0" marB="0"/>
                </a:tc>
                <a:tc>
                  <a:txBody>
                    <a:bodyPr/>
                    <a:lstStyle/>
                    <a:p>
                      <a:pPr algn="ctr">
                        <a:spcAft>
                          <a:spcPts val="0"/>
                        </a:spcAft>
                      </a:pPr>
                      <a:r>
                        <a:rPr lang="zh-TW" sz="1800" kern="100" dirty="0">
                          <a:effectLst/>
                          <a:latin typeface="Times New Roman" panose="02020603050405020304" pitchFamily="18" charset="0"/>
                          <a:ea typeface="標楷體" pitchFamily="65" charset="-120"/>
                          <a:cs typeface="Times New Roman" panose="02020603050405020304" pitchFamily="18" charset="0"/>
                        </a:rPr>
                        <a:t>略</a:t>
                      </a:r>
                    </a:p>
                  </a:txBody>
                  <a:tcPr marL="68580" marR="68580" marT="0" marB="0"/>
                </a:tc>
                <a:tc>
                  <a:txBody>
                    <a:bodyPr/>
                    <a:lstStyle/>
                    <a:p>
                      <a:pPr algn="ctr">
                        <a:spcAft>
                          <a:spcPts val="0"/>
                        </a:spcAft>
                      </a:pPr>
                      <a:r>
                        <a:rPr lang="en-US" sz="1800" kern="100" dirty="0">
                          <a:effectLst/>
                          <a:latin typeface="Times New Roman" panose="02020603050405020304" pitchFamily="18" charset="0"/>
                          <a:ea typeface="標楷體" pitchFamily="65" charset="-120"/>
                          <a:cs typeface="Times New Roman" panose="02020603050405020304" pitchFamily="18" charset="0"/>
                        </a:rPr>
                        <a:t>40%</a:t>
                      </a:r>
                      <a:endParaRPr lang="zh-TW" sz="1800" kern="100" dirty="0">
                        <a:effectLst/>
                        <a:latin typeface="Times New Roman" panose="02020603050405020304" pitchFamily="18" charset="0"/>
                        <a:ea typeface="標楷體" pitchFamily="65" charset="-120"/>
                        <a:cs typeface="Times New Roman" panose="02020603050405020304" pitchFamily="18" charset="0"/>
                      </a:endParaRPr>
                    </a:p>
                  </a:txBody>
                  <a:tcPr marL="68580" marR="68580" marT="0" marB="0"/>
                </a:tc>
                <a:tc>
                  <a:txBody>
                    <a:bodyPr/>
                    <a:lstStyle/>
                    <a:p>
                      <a:pPr algn="just">
                        <a:spcAft>
                          <a:spcPts val="0"/>
                        </a:spcAft>
                      </a:pPr>
                      <a:r>
                        <a:rPr lang="en-US" sz="1800" kern="100" dirty="0">
                          <a:effectLst/>
                          <a:latin typeface="Times New Roman" panose="02020603050405020304" pitchFamily="18" charset="0"/>
                          <a:ea typeface="標楷體" pitchFamily="65" charset="-120"/>
                          <a:cs typeface="Times New Roman" panose="02020603050405020304" pitchFamily="18" charset="0"/>
                        </a:rPr>
                        <a:t> </a:t>
                      </a:r>
                      <a:endParaRPr lang="zh-TW" sz="1800" kern="100" dirty="0">
                        <a:effectLst/>
                        <a:latin typeface="Times New Roman" panose="02020603050405020304" pitchFamily="18" charset="0"/>
                        <a:ea typeface="標楷體" pitchFamily="65" charset="-120"/>
                        <a:cs typeface="Times New Roman" panose="02020603050405020304" pitchFamily="18" charset="0"/>
                      </a:endParaRPr>
                    </a:p>
                  </a:txBody>
                  <a:tcPr marL="68580" marR="68580" marT="0" marB="0"/>
                </a:tc>
              </a:tr>
              <a:tr h="307251">
                <a:tc>
                  <a:txBody>
                    <a:bodyPr/>
                    <a:lstStyle/>
                    <a:p>
                      <a:pPr algn="just">
                        <a:spcAft>
                          <a:spcPts val="0"/>
                        </a:spcAft>
                      </a:pPr>
                      <a:r>
                        <a:rPr lang="en-US" sz="1800" kern="100">
                          <a:effectLst/>
                          <a:latin typeface="Times New Roman" panose="02020603050405020304" pitchFamily="18" charset="0"/>
                          <a:ea typeface="標楷體" pitchFamily="65" charset="-120"/>
                          <a:cs typeface="Times New Roman" panose="02020603050405020304" pitchFamily="18" charset="0"/>
                        </a:rPr>
                        <a:t>103</a:t>
                      </a:r>
                      <a:r>
                        <a:rPr lang="zh-TW" sz="1800" kern="100">
                          <a:effectLst/>
                          <a:latin typeface="Times New Roman" panose="02020603050405020304" pitchFamily="18" charset="0"/>
                          <a:ea typeface="標楷體" pitchFamily="65" charset="-120"/>
                          <a:cs typeface="Times New Roman" panose="02020603050405020304" pitchFamily="18" charset="0"/>
                        </a:rPr>
                        <a:t>年</a:t>
                      </a:r>
                      <a:r>
                        <a:rPr lang="en-US" sz="1800" kern="100">
                          <a:effectLst/>
                          <a:latin typeface="Times New Roman" panose="02020603050405020304" pitchFamily="18" charset="0"/>
                          <a:ea typeface="標楷體" pitchFamily="65" charset="-120"/>
                          <a:cs typeface="Times New Roman" panose="02020603050405020304" pitchFamily="18" charset="0"/>
                        </a:rPr>
                        <a:t>12</a:t>
                      </a:r>
                      <a:r>
                        <a:rPr lang="zh-TW" sz="1800" kern="100">
                          <a:effectLst/>
                          <a:latin typeface="Times New Roman" panose="02020603050405020304" pitchFamily="18" charset="0"/>
                          <a:ea typeface="標楷體" pitchFamily="65" charset="-120"/>
                          <a:cs typeface="Times New Roman" panose="02020603050405020304" pitchFamily="18" charset="0"/>
                        </a:rPr>
                        <a:t>月</a:t>
                      </a:r>
                      <a:r>
                        <a:rPr lang="en-US" sz="1800" kern="100">
                          <a:effectLst/>
                          <a:latin typeface="Times New Roman" panose="02020603050405020304" pitchFamily="18" charset="0"/>
                          <a:ea typeface="標楷體" pitchFamily="65" charset="-120"/>
                          <a:cs typeface="Times New Roman" panose="02020603050405020304" pitchFamily="18" charset="0"/>
                        </a:rPr>
                        <a:t>19</a:t>
                      </a:r>
                      <a:r>
                        <a:rPr lang="zh-TW" sz="1800" kern="100">
                          <a:effectLst/>
                          <a:latin typeface="Times New Roman" panose="02020603050405020304" pitchFamily="18" charset="0"/>
                          <a:ea typeface="標楷體" pitchFamily="65" charset="-120"/>
                          <a:cs typeface="Times New Roman" panose="02020603050405020304" pitchFamily="18" charset="0"/>
                        </a:rPr>
                        <a:t>日</a:t>
                      </a:r>
                    </a:p>
                  </a:txBody>
                  <a:tcPr marL="68580" marR="68580" marT="0" marB="0"/>
                </a:tc>
                <a:tc>
                  <a:txBody>
                    <a:bodyPr/>
                    <a:lstStyle/>
                    <a:p>
                      <a:pPr algn="just">
                        <a:spcAft>
                          <a:spcPts val="0"/>
                        </a:spcAft>
                      </a:pPr>
                      <a:r>
                        <a:rPr lang="zh-TW" sz="1800" kern="100">
                          <a:effectLst/>
                          <a:latin typeface="Times New Roman" panose="02020603050405020304" pitchFamily="18" charset="0"/>
                          <a:ea typeface="標楷體" pitchFamily="65" charset="-120"/>
                          <a:cs typeface="Times New Roman" panose="02020603050405020304" pitchFamily="18" charset="0"/>
                        </a:rPr>
                        <a:t>性向測驗</a:t>
                      </a:r>
                    </a:p>
                  </a:txBody>
                  <a:tcPr marL="68580" marR="68580" marT="0" marB="0"/>
                </a:tc>
                <a:tc>
                  <a:txBody>
                    <a:bodyPr/>
                    <a:lstStyle/>
                    <a:p>
                      <a:pPr algn="ctr">
                        <a:spcAft>
                          <a:spcPts val="0"/>
                        </a:spcAft>
                      </a:pPr>
                      <a:r>
                        <a:rPr lang="en-US" sz="1800" kern="100" dirty="0">
                          <a:effectLst/>
                          <a:latin typeface="Times New Roman" panose="02020603050405020304" pitchFamily="18" charset="0"/>
                          <a:ea typeface="標楷體" pitchFamily="65" charset="-120"/>
                          <a:cs typeface="Times New Roman" panose="02020603050405020304" pitchFamily="18" charset="0"/>
                        </a:rPr>
                        <a:t>10:00~10:50</a:t>
                      </a:r>
                      <a:endParaRPr lang="zh-TW" sz="1800" kern="100" dirty="0">
                        <a:effectLst/>
                        <a:latin typeface="Times New Roman" panose="02020603050405020304" pitchFamily="18" charset="0"/>
                        <a:ea typeface="標楷體" pitchFamily="65" charset="-120"/>
                        <a:cs typeface="Times New Roman" panose="02020603050405020304" pitchFamily="18" charset="0"/>
                      </a:endParaRPr>
                    </a:p>
                  </a:txBody>
                  <a:tcPr marL="68580" marR="68580" marT="0" marB="0"/>
                </a:tc>
                <a:tc>
                  <a:txBody>
                    <a:bodyPr/>
                    <a:lstStyle/>
                    <a:p>
                      <a:pPr algn="ctr">
                        <a:spcAft>
                          <a:spcPts val="0"/>
                        </a:spcAft>
                      </a:pPr>
                      <a:r>
                        <a:rPr lang="zh-TW" sz="1800" kern="100" dirty="0">
                          <a:effectLst/>
                          <a:latin typeface="Times New Roman" panose="02020603050405020304" pitchFamily="18" charset="0"/>
                          <a:ea typeface="標楷體" pitchFamily="65" charset="-120"/>
                          <a:cs typeface="Times New Roman" panose="02020603050405020304" pitchFamily="18" charset="0"/>
                        </a:rPr>
                        <a:t>不列入成績計算</a:t>
                      </a:r>
                    </a:p>
                  </a:txBody>
                  <a:tcPr marL="68580" marR="68580" marT="0" marB="0"/>
                </a:tc>
                <a:tc>
                  <a:txBody>
                    <a:bodyPr/>
                    <a:lstStyle/>
                    <a:p>
                      <a:pPr algn="just">
                        <a:spcAft>
                          <a:spcPts val="0"/>
                        </a:spcAft>
                      </a:pPr>
                      <a:r>
                        <a:rPr lang="en-US" sz="1800" kern="100" dirty="0">
                          <a:effectLst/>
                          <a:latin typeface="Times New Roman" panose="02020603050405020304" pitchFamily="18" charset="0"/>
                          <a:ea typeface="標楷體" pitchFamily="65" charset="-120"/>
                          <a:cs typeface="Times New Roman" panose="02020603050405020304" pitchFamily="18" charset="0"/>
                        </a:rPr>
                        <a:t> </a:t>
                      </a:r>
                      <a:endParaRPr lang="zh-TW" sz="1800" kern="100" dirty="0">
                        <a:effectLst/>
                        <a:latin typeface="Times New Roman" panose="02020603050405020304" pitchFamily="18" charset="0"/>
                        <a:ea typeface="標楷體" pitchFamily="65" charset="-120"/>
                        <a:cs typeface="Times New Roman" panose="02020603050405020304" pitchFamily="18" charset="0"/>
                      </a:endParaRPr>
                    </a:p>
                  </a:txBody>
                  <a:tcPr marL="68580" marR="68580" marT="0" marB="0"/>
                </a:tc>
              </a:tr>
              <a:tr h="1229003">
                <a:tc>
                  <a:txBody>
                    <a:bodyPr/>
                    <a:lstStyle/>
                    <a:p>
                      <a:pPr algn="just">
                        <a:spcAft>
                          <a:spcPts val="0"/>
                        </a:spcAft>
                      </a:pPr>
                      <a:r>
                        <a:rPr lang="en-US" sz="1800" kern="100">
                          <a:effectLst/>
                          <a:latin typeface="Times New Roman" panose="02020603050405020304" pitchFamily="18" charset="0"/>
                          <a:ea typeface="標楷體" pitchFamily="65" charset="-120"/>
                          <a:cs typeface="Times New Roman" panose="02020603050405020304" pitchFamily="18" charset="0"/>
                        </a:rPr>
                        <a:t>103</a:t>
                      </a:r>
                      <a:r>
                        <a:rPr lang="zh-TW" sz="1800" kern="100">
                          <a:effectLst/>
                          <a:latin typeface="Times New Roman" panose="02020603050405020304" pitchFamily="18" charset="0"/>
                          <a:ea typeface="標楷體" pitchFamily="65" charset="-120"/>
                          <a:cs typeface="Times New Roman" panose="02020603050405020304" pitchFamily="18" charset="0"/>
                        </a:rPr>
                        <a:t>年</a:t>
                      </a:r>
                      <a:r>
                        <a:rPr lang="en-US" sz="1800" kern="100">
                          <a:effectLst/>
                          <a:latin typeface="Times New Roman" panose="02020603050405020304" pitchFamily="18" charset="0"/>
                          <a:ea typeface="標楷體" pitchFamily="65" charset="-120"/>
                          <a:cs typeface="Times New Roman" panose="02020603050405020304" pitchFamily="18" charset="0"/>
                        </a:rPr>
                        <a:t>12</a:t>
                      </a:r>
                      <a:r>
                        <a:rPr lang="zh-TW" sz="1800" kern="100">
                          <a:effectLst/>
                          <a:latin typeface="Times New Roman" panose="02020603050405020304" pitchFamily="18" charset="0"/>
                          <a:ea typeface="標楷體" pitchFamily="65" charset="-120"/>
                          <a:cs typeface="Times New Roman" panose="02020603050405020304" pitchFamily="18" charset="0"/>
                        </a:rPr>
                        <a:t>月</a:t>
                      </a:r>
                      <a:r>
                        <a:rPr lang="en-US" sz="1800" kern="100">
                          <a:effectLst/>
                          <a:latin typeface="Times New Roman" panose="02020603050405020304" pitchFamily="18" charset="0"/>
                          <a:ea typeface="標楷體" pitchFamily="65" charset="-120"/>
                          <a:cs typeface="Times New Roman" panose="02020603050405020304" pitchFamily="18" charset="0"/>
                        </a:rPr>
                        <a:t>19</a:t>
                      </a:r>
                      <a:r>
                        <a:rPr lang="zh-TW" sz="1800" kern="100">
                          <a:effectLst/>
                          <a:latin typeface="Times New Roman" panose="02020603050405020304" pitchFamily="18" charset="0"/>
                          <a:ea typeface="標楷體" pitchFamily="65" charset="-120"/>
                          <a:cs typeface="Times New Roman" panose="02020603050405020304" pitchFamily="18" charset="0"/>
                        </a:rPr>
                        <a:t>日</a:t>
                      </a:r>
                    </a:p>
                  </a:txBody>
                  <a:tcPr marL="68580" marR="68580" marT="0" marB="0"/>
                </a:tc>
                <a:tc>
                  <a:txBody>
                    <a:bodyPr/>
                    <a:lstStyle/>
                    <a:p>
                      <a:pPr algn="just">
                        <a:spcAft>
                          <a:spcPts val="0"/>
                        </a:spcAft>
                      </a:pPr>
                      <a:r>
                        <a:rPr lang="zh-TW" sz="1800" kern="100">
                          <a:effectLst/>
                          <a:latin typeface="Times New Roman" panose="02020603050405020304" pitchFamily="18" charset="0"/>
                          <a:ea typeface="標楷體" pitchFamily="65" charset="-120"/>
                          <a:cs typeface="Times New Roman" panose="02020603050405020304" pitchFamily="18" charset="0"/>
                        </a:rPr>
                        <a:t>筆試</a:t>
                      </a:r>
                      <a:r>
                        <a:rPr lang="en-US" sz="1800" kern="100">
                          <a:effectLst/>
                          <a:latin typeface="Times New Roman" panose="02020603050405020304" pitchFamily="18" charset="0"/>
                          <a:ea typeface="標楷體" pitchFamily="65" charset="-120"/>
                          <a:cs typeface="Times New Roman" panose="02020603050405020304" pitchFamily="18" charset="0"/>
                        </a:rPr>
                        <a:t>--</a:t>
                      </a:r>
                      <a:endParaRPr lang="zh-TW" sz="1800" kern="100">
                        <a:effectLst/>
                        <a:latin typeface="Times New Roman" panose="02020603050405020304" pitchFamily="18" charset="0"/>
                        <a:ea typeface="標楷體" pitchFamily="65" charset="-120"/>
                        <a:cs typeface="Times New Roman" panose="02020603050405020304" pitchFamily="18" charset="0"/>
                      </a:endParaRPr>
                    </a:p>
                    <a:p>
                      <a:pPr algn="just">
                        <a:spcAft>
                          <a:spcPts val="0"/>
                        </a:spcAft>
                      </a:pPr>
                      <a:r>
                        <a:rPr lang="zh-TW" sz="1800" kern="100">
                          <a:effectLst/>
                          <a:latin typeface="Times New Roman" panose="02020603050405020304" pitchFamily="18" charset="0"/>
                          <a:ea typeface="標楷體" pitchFamily="65" charset="-120"/>
                          <a:cs typeface="Times New Roman" panose="02020603050405020304" pitchFamily="18" charset="0"/>
                        </a:rPr>
                        <a:t>教育素養</a:t>
                      </a:r>
                      <a:r>
                        <a:rPr lang="en-US" sz="1800" kern="100">
                          <a:effectLst/>
                          <a:latin typeface="Times New Roman" panose="02020603050405020304" pitchFamily="18" charset="0"/>
                          <a:ea typeface="標楷體" pitchFamily="65" charset="-120"/>
                          <a:cs typeface="Times New Roman" panose="02020603050405020304" pitchFamily="18" charset="0"/>
                        </a:rPr>
                        <a:t>(</a:t>
                      </a:r>
                      <a:r>
                        <a:rPr lang="zh-TW" sz="1800" kern="100">
                          <a:effectLst/>
                          <a:latin typeface="Times New Roman" panose="02020603050405020304" pitchFamily="18" charset="0"/>
                          <a:ea typeface="標楷體" pitchFamily="65" charset="-120"/>
                          <a:cs typeface="Times New Roman" panose="02020603050405020304" pitchFamily="18" charset="0"/>
                        </a:rPr>
                        <a:t>教育基本原理、教育時事</a:t>
                      </a:r>
                      <a:r>
                        <a:rPr lang="en-US" sz="1800" kern="100">
                          <a:effectLst/>
                          <a:latin typeface="Times New Roman" panose="02020603050405020304" pitchFamily="18" charset="0"/>
                          <a:ea typeface="標楷體" pitchFamily="65" charset="-120"/>
                          <a:cs typeface="Times New Roman" panose="02020603050405020304" pitchFamily="18" charset="0"/>
                        </a:rPr>
                        <a:t>)</a:t>
                      </a:r>
                      <a:endParaRPr lang="zh-TW" sz="1800" kern="100">
                        <a:effectLst/>
                        <a:latin typeface="Times New Roman" panose="02020603050405020304" pitchFamily="18" charset="0"/>
                        <a:ea typeface="標楷體" pitchFamily="65" charset="-120"/>
                        <a:cs typeface="Times New Roman" panose="02020603050405020304" pitchFamily="18" charset="0"/>
                      </a:endParaRPr>
                    </a:p>
                  </a:txBody>
                  <a:tcPr marL="68580" marR="68580" marT="0" marB="0"/>
                </a:tc>
                <a:tc>
                  <a:txBody>
                    <a:bodyPr/>
                    <a:lstStyle/>
                    <a:p>
                      <a:pPr algn="ctr">
                        <a:spcAft>
                          <a:spcPts val="0"/>
                        </a:spcAft>
                      </a:pPr>
                      <a:r>
                        <a:rPr lang="en-US" sz="1800" kern="100" dirty="0">
                          <a:effectLst/>
                          <a:latin typeface="Times New Roman" panose="02020603050405020304" pitchFamily="18" charset="0"/>
                          <a:ea typeface="標楷體" pitchFamily="65" charset="-120"/>
                          <a:cs typeface="Times New Roman" panose="02020603050405020304" pitchFamily="18" charset="0"/>
                        </a:rPr>
                        <a:t>11:00~12:00</a:t>
                      </a:r>
                      <a:endParaRPr lang="zh-TW" sz="1800" kern="100" dirty="0">
                        <a:effectLst/>
                        <a:latin typeface="Times New Roman" panose="02020603050405020304" pitchFamily="18" charset="0"/>
                        <a:ea typeface="標楷體" pitchFamily="65" charset="-120"/>
                        <a:cs typeface="Times New Roman" panose="02020603050405020304" pitchFamily="18" charset="0"/>
                      </a:endParaRPr>
                    </a:p>
                  </a:txBody>
                  <a:tcPr marL="68580" marR="68580" marT="0" marB="0"/>
                </a:tc>
                <a:tc>
                  <a:txBody>
                    <a:bodyPr/>
                    <a:lstStyle/>
                    <a:p>
                      <a:pPr algn="ctr">
                        <a:spcAft>
                          <a:spcPts val="0"/>
                        </a:spcAft>
                      </a:pPr>
                      <a:r>
                        <a:rPr lang="en-US" sz="1800" kern="100" dirty="0">
                          <a:effectLst/>
                          <a:latin typeface="Times New Roman" panose="02020603050405020304" pitchFamily="18" charset="0"/>
                          <a:ea typeface="標楷體" pitchFamily="65" charset="-120"/>
                          <a:cs typeface="Times New Roman" panose="02020603050405020304" pitchFamily="18" charset="0"/>
                        </a:rPr>
                        <a:t>25%</a:t>
                      </a:r>
                      <a:endParaRPr lang="zh-TW" sz="1800" kern="100" dirty="0">
                        <a:effectLst/>
                        <a:latin typeface="Times New Roman" panose="02020603050405020304" pitchFamily="18" charset="0"/>
                        <a:ea typeface="標楷體" pitchFamily="65" charset="-120"/>
                        <a:cs typeface="Times New Roman" panose="02020603050405020304" pitchFamily="18" charset="0"/>
                      </a:endParaRPr>
                    </a:p>
                  </a:txBody>
                  <a:tcPr marL="68580" marR="68580" marT="0" marB="0"/>
                </a:tc>
                <a:tc>
                  <a:txBody>
                    <a:bodyPr/>
                    <a:lstStyle/>
                    <a:p>
                      <a:pPr algn="ctr">
                        <a:spcAft>
                          <a:spcPts val="0"/>
                        </a:spcAft>
                      </a:pPr>
                      <a:r>
                        <a:rPr lang="zh-TW" sz="1800" kern="100" dirty="0">
                          <a:effectLst/>
                          <a:latin typeface="Times New Roman" panose="02020603050405020304" pitchFamily="18" charset="0"/>
                          <a:ea typeface="標楷體" pitchFamily="65" charset="-120"/>
                          <a:cs typeface="Times New Roman" panose="02020603050405020304" pitchFamily="18" charset="0"/>
                        </a:rPr>
                        <a:t>二</a:t>
                      </a:r>
                    </a:p>
                  </a:txBody>
                  <a:tcPr marL="68580" marR="68580" marT="0" marB="0"/>
                </a:tc>
              </a:tr>
              <a:tr h="307251">
                <a:tc>
                  <a:txBody>
                    <a:bodyPr/>
                    <a:lstStyle/>
                    <a:p>
                      <a:pPr algn="just">
                        <a:spcAft>
                          <a:spcPts val="0"/>
                        </a:spcAft>
                      </a:pPr>
                      <a:r>
                        <a:rPr lang="en-US" sz="1800" kern="100">
                          <a:effectLst/>
                          <a:latin typeface="Times New Roman" panose="02020603050405020304" pitchFamily="18" charset="0"/>
                          <a:ea typeface="標楷體" pitchFamily="65" charset="-120"/>
                          <a:cs typeface="Times New Roman" panose="02020603050405020304" pitchFamily="18" charset="0"/>
                        </a:rPr>
                        <a:t>103</a:t>
                      </a:r>
                      <a:r>
                        <a:rPr lang="zh-TW" sz="1800" kern="100">
                          <a:effectLst/>
                          <a:latin typeface="Times New Roman" panose="02020603050405020304" pitchFamily="18" charset="0"/>
                          <a:ea typeface="標楷體" pitchFamily="65" charset="-120"/>
                          <a:cs typeface="Times New Roman" panose="02020603050405020304" pitchFamily="18" charset="0"/>
                        </a:rPr>
                        <a:t>年</a:t>
                      </a:r>
                      <a:r>
                        <a:rPr lang="en-US" sz="1800" kern="100">
                          <a:effectLst/>
                          <a:latin typeface="Times New Roman" panose="02020603050405020304" pitchFamily="18" charset="0"/>
                          <a:ea typeface="標楷體" pitchFamily="65" charset="-120"/>
                          <a:cs typeface="Times New Roman" panose="02020603050405020304" pitchFamily="18" charset="0"/>
                        </a:rPr>
                        <a:t>12</a:t>
                      </a:r>
                      <a:r>
                        <a:rPr lang="zh-TW" sz="1800" kern="100">
                          <a:effectLst/>
                          <a:latin typeface="Times New Roman" panose="02020603050405020304" pitchFamily="18" charset="0"/>
                          <a:ea typeface="標楷體" pitchFamily="65" charset="-120"/>
                          <a:cs typeface="Times New Roman" panose="02020603050405020304" pitchFamily="18" charset="0"/>
                        </a:rPr>
                        <a:t>月</a:t>
                      </a:r>
                      <a:r>
                        <a:rPr lang="en-US" sz="1800" kern="100">
                          <a:effectLst/>
                          <a:latin typeface="Times New Roman" panose="02020603050405020304" pitchFamily="18" charset="0"/>
                          <a:ea typeface="標楷體" pitchFamily="65" charset="-120"/>
                          <a:cs typeface="Times New Roman" panose="02020603050405020304" pitchFamily="18" charset="0"/>
                        </a:rPr>
                        <a:t>19</a:t>
                      </a:r>
                      <a:r>
                        <a:rPr lang="zh-TW" sz="1800" kern="100">
                          <a:effectLst/>
                          <a:latin typeface="Times New Roman" panose="02020603050405020304" pitchFamily="18" charset="0"/>
                          <a:ea typeface="標楷體" pitchFamily="65" charset="-120"/>
                          <a:cs typeface="Times New Roman" panose="02020603050405020304" pitchFamily="18" charset="0"/>
                        </a:rPr>
                        <a:t>日</a:t>
                      </a:r>
                    </a:p>
                  </a:txBody>
                  <a:tcPr marL="68580" marR="68580" marT="0" marB="0"/>
                </a:tc>
                <a:tc>
                  <a:txBody>
                    <a:bodyPr/>
                    <a:lstStyle/>
                    <a:p>
                      <a:pPr algn="just">
                        <a:spcAft>
                          <a:spcPts val="0"/>
                        </a:spcAft>
                      </a:pPr>
                      <a:r>
                        <a:rPr lang="zh-TW" sz="1800" kern="100" dirty="0">
                          <a:effectLst/>
                          <a:latin typeface="Times New Roman" panose="02020603050405020304" pitchFamily="18" charset="0"/>
                          <a:ea typeface="標楷體" pitchFamily="65" charset="-120"/>
                          <a:cs typeface="Times New Roman" panose="02020603050405020304" pitchFamily="18" charset="0"/>
                        </a:rPr>
                        <a:t>面試</a:t>
                      </a:r>
                    </a:p>
                  </a:txBody>
                  <a:tcPr marL="68580" marR="68580" marT="0" marB="0"/>
                </a:tc>
                <a:tc>
                  <a:txBody>
                    <a:bodyPr/>
                    <a:lstStyle/>
                    <a:p>
                      <a:pPr algn="ctr">
                        <a:spcAft>
                          <a:spcPts val="0"/>
                        </a:spcAft>
                      </a:pPr>
                      <a:r>
                        <a:rPr lang="en-US" sz="1800" kern="100">
                          <a:effectLst/>
                          <a:latin typeface="Times New Roman" panose="02020603050405020304" pitchFamily="18" charset="0"/>
                          <a:ea typeface="標楷體" pitchFamily="65" charset="-120"/>
                          <a:cs typeface="Times New Roman" panose="02020603050405020304" pitchFamily="18" charset="0"/>
                        </a:rPr>
                        <a:t>14:00~16:00</a:t>
                      </a:r>
                      <a:endParaRPr lang="zh-TW" sz="1800" kern="100">
                        <a:effectLst/>
                        <a:latin typeface="Times New Roman" panose="02020603050405020304" pitchFamily="18" charset="0"/>
                        <a:ea typeface="標楷體" pitchFamily="65" charset="-120"/>
                        <a:cs typeface="Times New Roman" panose="02020603050405020304" pitchFamily="18" charset="0"/>
                      </a:endParaRPr>
                    </a:p>
                  </a:txBody>
                  <a:tcPr marL="68580" marR="68580" marT="0" marB="0"/>
                </a:tc>
                <a:tc>
                  <a:txBody>
                    <a:bodyPr/>
                    <a:lstStyle/>
                    <a:p>
                      <a:pPr algn="ctr">
                        <a:spcAft>
                          <a:spcPts val="0"/>
                        </a:spcAft>
                      </a:pPr>
                      <a:r>
                        <a:rPr lang="en-US" sz="1800" kern="100" dirty="0">
                          <a:effectLst/>
                          <a:latin typeface="Times New Roman" panose="02020603050405020304" pitchFamily="18" charset="0"/>
                          <a:ea typeface="標楷體" pitchFamily="65" charset="-120"/>
                          <a:cs typeface="Times New Roman" panose="02020603050405020304" pitchFamily="18" charset="0"/>
                        </a:rPr>
                        <a:t>35%</a:t>
                      </a:r>
                      <a:endParaRPr lang="zh-TW" sz="1800" kern="100" dirty="0">
                        <a:effectLst/>
                        <a:latin typeface="Times New Roman" panose="02020603050405020304" pitchFamily="18" charset="0"/>
                        <a:ea typeface="標楷體" pitchFamily="65" charset="-120"/>
                        <a:cs typeface="Times New Roman" panose="02020603050405020304" pitchFamily="18" charset="0"/>
                      </a:endParaRPr>
                    </a:p>
                  </a:txBody>
                  <a:tcPr marL="68580" marR="68580" marT="0" marB="0"/>
                </a:tc>
                <a:tc>
                  <a:txBody>
                    <a:bodyPr/>
                    <a:lstStyle/>
                    <a:p>
                      <a:pPr algn="ctr">
                        <a:spcAft>
                          <a:spcPts val="0"/>
                        </a:spcAft>
                      </a:pPr>
                      <a:r>
                        <a:rPr lang="zh-TW" sz="1800" kern="100" dirty="0">
                          <a:effectLst/>
                          <a:latin typeface="Times New Roman" panose="02020603050405020304" pitchFamily="18" charset="0"/>
                          <a:ea typeface="標楷體" pitchFamily="65" charset="-120"/>
                          <a:cs typeface="Times New Roman" panose="02020603050405020304" pitchFamily="18" charset="0"/>
                        </a:rPr>
                        <a:t>一</a:t>
                      </a:r>
                    </a:p>
                  </a:txBody>
                  <a:tcPr marL="68580" marR="68580" marT="0" marB="0"/>
                </a:tc>
              </a:tr>
            </a:tbl>
          </a:graphicData>
        </a:graphic>
      </p:graphicFrame>
      <p:sp>
        <p:nvSpPr>
          <p:cNvPr id="8" name="文字方塊 7"/>
          <p:cNvSpPr txBox="1"/>
          <p:nvPr/>
        </p:nvSpPr>
        <p:spPr>
          <a:xfrm>
            <a:off x="0" y="5415607"/>
            <a:ext cx="9144000" cy="1292662"/>
          </a:xfrm>
          <a:prstGeom prst="rect">
            <a:avLst/>
          </a:prstGeom>
          <a:solidFill>
            <a:schemeClr val="bg2">
              <a:lumMod val="90000"/>
            </a:schemeClr>
          </a:solidFill>
        </p:spPr>
        <p:txBody>
          <a:bodyPr wrap="square" rtlCol="0">
            <a:spAutoFit/>
          </a:bodyPr>
          <a:lstStyle/>
          <a:p>
            <a:r>
              <a:rPr lang="zh-TW" altLang="zh-TW" sz="2000" b="1" dirty="0">
                <a:solidFill>
                  <a:srgbClr val="C00000"/>
                </a:solidFill>
                <a:latin typeface="Times New Roman" panose="02020603050405020304" pitchFamily="18" charset="0"/>
                <a:ea typeface="標楷體" pitchFamily="65" charset="-120"/>
                <a:cs typeface="Times New Roman" panose="02020603050405020304" pitchFamily="18" charset="0"/>
              </a:rPr>
              <a:t>預訂</a:t>
            </a:r>
            <a:r>
              <a:rPr lang="en-US" altLang="zh-TW" sz="2000" b="1" dirty="0">
                <a:solidFill>
                  <a:srgbClr val="C00000"/>
                </a:solidFill>
                <a:latin typeface="Times New Roman" panose="02020603050405020304" pitchFamily="18" charset="0"/>
                <a:ea typeface="標楷體" pitchFamily="65" charset="-120"/>
                <a:cs typeface="Times New Roman" panose="02020603050405020304" pitchFamily="18" charset="0"/>
              </a:rPr>
              <a:t>103</a:t>
            </a:r>
            <a:r>
              <a:rPr lang="zh-TW" altLang="zh-TW" sz="2000" b="1" dirty="0">
                <a:solidFill>
                  <a:srgbClr val="C00000"/>
                </a:solidFill>
                <a:latin typeface="Times New Roman" panose="02020603050405020304" pitchFamily="18" charset="0"/>
                <a:ea typeface="標楷體" pitchFamily="65" charset="-120"/>
                <a:cs typeface="Times New Roman" panose="02020603050405020304" pitchFamily="18" charset="0"/>
              </a:rPr>
              <a:t>年</a:t>
            </a:r>
            <a:r>
              <a:rPr lang="en-US" altLang="zh-TW" sz="2000" b="1" dirty="0">
                <a:solidFill>
                  <a:srgbClr val="C00000"/>
                </a:solidFill>
                <a:latin typeface="Times New Roman" panose="02020603050405020304" pitchFamily="18" charset="0"/>
                <a:ea typeface="標楷體" pitchFamily="65" charset="-120"/>
                <a:cs typeface="Times New Roman" panose="02020603050405020304" pitchFamily="18" charset="0"/>
              </a:rPr>
              <a:t>12</a:t>
            </a:r>
            <a:r>
              <a:rPr lang="zh-TW" altLang="zh-TW" sz="2000" b="1" dirty="0">
                <a:solidFill>
                  <a:srgbClr val="C00000"/>
                </a:solidFill>
                <a:latin typeface="Times New Roman" panose="02020603050405020304" pitchFamily="18" charset="0"/>
                <a:ea typeface="標楷體" pitchFamily="65" charset="-120"/>
                <a:cs typeface="Times New Roman" panose="02020603050405020304" pitchFamily="18" charset="0"/>
              </a:rPr>
              <a:t>月</a:t>
            </a:r>
            <a:r>
              <a:rPr lang="en-US" altLang="zh-TW" sz="2000" b="1" dirty="0">
                <a:solidFill>
                  <a:srgbClr val="C00000"/>
                </a:solidFill>
                <a:latin typeface="Times New Roman" panose="02020603050405020304" pitchFamily="18" charset="0"/>
                <a:ea typeface="標楷體" pitchFamily="65" charset="-120"/>
                <a:cs typeface="Times New Roman" panose="02020603050405020304" pitchFamily="18" charset="0"/>
              </a:rPr>
              <a:t>26</a:t>
            </a:r>
            <a:r>
              <a:rPr lang="zh-TW" altLang="zh-TW" sz="2000" b="1" dirty="0">
                <a:solidFill>
                  <a:srgbClr val="C00000"/>
                </a:solidFill>
                <a:latin typeface="Times New Roman" panose="02020603050405020304" pitchFamily="18" charset="0"/>
                <a:ea typeface="標楷體" pitchFamily="65" charset="-120"/>
                <a:cs typeface="Times New Roman" panose="02020603050405020304" pitchFamily="18" charset="0"/>
              </a:rPr>
              <a:t>日</a:t>
            </a:r>
            <a:r>
              <a:rPr lang="en-US" altLang="zh-TW" sz="2000" b="1" dirty="0">
                <a:solidFill>
                  <a:srgbClr val="C00000"/>
                </a:solidFill>
                <a:latin typeface="Times New Roman" panose="02020603050405020304" pitchFamily="18" charset="0"/>
                <a:ea typeface="標楷體" pitchFamily="65" charset="-120"/>
                <a:cs typeface="Times New Roman" panose="02020603050405020304" pitchFamily="18" charset="0"/>
              </a:rPr>
              <a:t>(</a:t>
            </a:r>
            <a:r>
              <a:rPr lang="zh-TW" altLang="zh-TW" sz="2000" b="1" dirty="0">
                <a:solidFill>
                  <a:srgbClr val="C00000"/>
                </a:solidFill>
                <a:latin typeface="Times New Roman" panose="02020603050405020304" pitchFamily="18" charset="0"/>
                <a:ea typeface="標楷體" pitchFamily="65" charset="-120"/>
                <a:cs typeface="Times New Roman" panose="02020603050405020304" pitchFamily="18" charset="0"/>
              </a:rPr>
              <a:t>星期五</a:t>
            </a:r>
            <a:r>
              <a:rPr lang="en-US" altLang="zh-TW" sz="2000" b="1" dirty="0">
                <a:solidFill>
                  <a:srgbClr val="C00000"/>
                </a:solidFill>
                <a:latin typeface="Times New Roman" panose="02020603050405020304" pitchFamily="18" charset="0"/>
                <a:ea typeface="標楷體" pitchFamily="65" charset="-120"/>
                <a:cs typeface="Times New Roman" panose="02020603050405020304" pitchFamily="18" charset="0"/>
              </a:rPr>
              <a:t>)</a:t>
            </a:r>
            <a:r>
              <a:rPr lang="zh-TW" altLang="zh-TW" sz="2000" b="1" dirty="0">
                <a:solidFill>
                  <a:srgbClr val="C00000"/>
                </a:solidFill>
                <a:latin typeface="Times New Roman" panose="02020603050405020304" pitchFamily="18" charset="0"/>
                <a:ea typeface="標楷體" pitchFamily="65" charset="-120"/>
                <a:cs typeface="Times New Roman" panose="02020603050405020304" pitchFamily="18" charset="0"/>
              </a:rPr>
              <a:t>公佈於社會科學院</a:t>
            </a:r>
            <a:r>
              <a:rPr lang="en-US" altLang="zh-TW" sz="2000" b="1" dirty="0">
                <a:solidFill>
                  <a:srgbClr val="C00000"/>
                </a:solidFill>
                <a:latin typeface="Times New Roman" panose="02020603050405020304" pitchFamily="18" charset="0"/>
                <a:ea typeface="標楷體" pitchFamily="65" charset="-120"/>
                <a:cs typeface="Times New Roman" panose="02020603050405020304" pitchFamily="18" charset="0"/>
              </a:rPr>
              <a:t>2</a:t>
            </a:r>
            <a:r>
              <a:rPr lang="zh-TW" altLang="zh-TW" sz="2000" b="1" dirty="0">
                <a:solidFill>
                  <a:srgbClr val="C00000"/>
                </a:solidFill>
                <a:latin typeface="Times New Roman" panose="02020603050405020304" pitchFamily="18" charset="0"/>
                <a:ea typeface="標楷體" pitchFamily="65" charset="-120"/>
                <a:cs typeface="Times New Roman" panose="02020603050405020304" pitchFamily="18" charset="0"/>
              </a:rPr>
              <a:t>樓師資培育中心公佈欄及師資培育中心全球資訊網首頁</a:t>
            </a:r>
            <a:r>
              <a:rPr lang="en-US" altLang="zh-TW" sz="2000" b="1" dirty="0">
                <a:solidFill>
                  <a:srgbClr val="C00000"/>
                </a:solidFill>
                <a:latin typeface="Times New Roman" panose="02020603050405020304" pitchFamily="18" charset="0"/>
                <a:ea typeface="標楷體" pitchFamily="65" charset="-120"/>
                <a:cs typeface="Times New Roman" panose="02020603050405020304" pitchFamily="18" charset="0"/>
              </a:rPr>
              <a:t>(www.ctep.nsysu.edu.tw)</a:t>
            </a:r>
            <a:r>
              <a:rPr lang="zh-TW" altLang="zh-TW" sz="2000" b="1" dirty="0">
                <a:solidFill>
                  <a:srgbClr val="C00000"/>
                </a:solidFill>
                <a:latin typeface="Times New Roman" panose="02020603050405020304" pitchFamily="18" charset="0"/>
                <a:ea typeface="標楷體" pitchFamily="65" charset="-120"/>
                <a:cs typeface="Times New Roman" panose="02020603050405020304" pitchFamily="18" charset="0"/>
              </a:rPr>
              <a:t>，並於當日寄送報考人之錄取通知單及考科成績。</a:t>
            </a:r>
          </a:p>
          <a:p>
            <a:endParaRPr lang="zh-TW" altLang="en-US" dirty="0"/>
          </a:p>
        </p:txBody>
      </p:sp>
    </p:spTree>
    <p:extLst>
      <p:ext uri="{BB962C8B-B14F-4D97-AF65-F5344CB8AC3E}">
        <p14:creationId xmlns:p14="http://schemas.microsoft.com/office/powerpoint/2010/main" val="2897129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報名表件</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以網頁簡章為主</a:t>
            </a:r>
            <a:endParaRPr lang="zh-TW" altLang="en-US" dirty="0">
              <a:latin typeface="標楷體" pitchFamily="65" charset="-120"/>
              <a:ea typeface="標楷體" pitchFamily="65" charset="-120"/>
            </a:endParaRPr>
          </a:p>
        </p:txBody>
      </p:sp>
      <p:pic>
        <p:nvPicPr>
          <p:cNvPr id="307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35000" t="26394" r="3125" b="18990"/>
          <a:stretch/>
        </p:blipFill>
        <p:spPr bwMode="auto">
          <a:xfrm>
            <a:off x="683568" y="1196752"/>
            <a:ext cx="7776864" cy="5148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77744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1177</Words>
  <Application>Microsoft Office PowerPoint</Application>
  <PresentationFormat>如螢幕大小 (4:3)</PresentationFormat>
  <Paragraphs>135</Paragraphs>
  <Slides>15</Slides>
  <Notes>0</Notes>
  <HiddenSlides>0</HiddenSlides>
  <MMClips>0</MMClips>
  <ScaleCrop>false</ScaleCrop>
  <HeadingPairs>
    <vt:vector size="4" baseType="variant">
      <vt:variant>
        <vt:lpstr>佈景主題</vt:lpstr>
      </vt:variant>
      <vt:variant>
        <vt:i4>1</vt:i4>
      </vt:variant>
      <vt:variant>
        <vt:lpstr>投影片標題</vt:lpstr>
      </vt:variant>
      <vt:variant>
        <vt:i4>15</vt:i4>
      </vt:variant>
    </vt:vector>
  </HeadingPairs>
  <TitlesOfParts>
    <vt:vector size="16" baseType="lpstr">
      <vt:lpstr>Office 佈景主題</vt:lpstr>
      <vt:lpstr>卓越師資培育獎學金 說明會</vt:lpstr>
      <vt:lpstr>甄選重要日程表</vt:lpstr>
      <vt:lpstr>招生名額及名額分配</vt:lpstr>
      <vt:lpstr>獎學金金額</vt:lpstr>
      <vt:lpstr>甄選標準</vt:lpstr>
      <vt:lpstr>成績計算及錄取標準</vt:lpstr>
      <vt:lpstr>申請資料</vt:lpstr>
      <vt:lpstr>甄選程序</vt:lpstr>
      <vt:lpstr>報名表件—以網頁簡章為主</vt:lpstr>
      <vt:lpstr>受獎學生義務與淘汰機制</vt:lpstr>
      <vt:lpstr>受獎學生義務與淘汰機制</vt:lpstr>
      <vt:lpstr>受獎學生義務與淘汰機制</vt:lpstr>
      <vt:lpstr>受獎學生義務與淘汰機制</vt:lpstr>
      <vt:lpstr>本實施要點未盡事宜</vt:lpstr>
      <vt:lpstr>其他</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user</cp:lastModifiedBy>
  <cp:revision>14</cp:revision>
  <dcterms:created xsi:type="dcterms:W3CDTF">2014-12-11T07:54:38Z</dcterms:created>
  <dcterms:modified xsi:type="dcterms:W3CDTF">2014-12-11T09:45:09Z</dcterms:modified>
</cp:coreProperties>
</file>